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sldIdLst>
    <p:sldId id="256" r:id="rId2"/>
    <p:sldId id="257" r:id="rId3"/>
    <p:sldId id="258" r:id="rId4"/>
    <p:sldId id="533" r:id="rId5"/>
    <p:sldId id="363" r:id="rId6"/>
    <p:sldId id="558" r:id="rId7"/>
    <p:sldId id="586" r:id="rId8"/>
    <p:sldId id="536" r:id="rId9"/>
    <p:sldId id="537" r:id="rId10"/>
    <p:sldId id="572" r:id="rId11"/>
    <p:sldId id="540" r:id="rId12"/>
    <p:sldId id="573" r:id="rId13"/>
    <p:sldId id="562" r:id="rId14"/>
    <p:sldId id="538" r:id="rId15"/>
    <p:sldId id="574" r:id="rId16"/>
    <p:sldId id="575" r:id="rId17"/>
    <p:sldId id="576" r:id="rId18"/>
    <p:sldId id="587" r:id="rId19"/>
    <p:sldId id="588" r:id="rId20"/>
    <p:sldId id="569" r:id="rId21"/>
    <p:sldId id="570" r:id="rId22"/>
    <p:sldId id="578" r:id="rId23"/>
    <p:sldId id="559" r:id="rId24"/>
    <p:sldId id="583" r:id="rId25"/>
    <p:sldId id="560" r:id="rId26"/>
    <p:sldId id="584" r:id="rId27"/>
    <p:sldId id="579" r:id="rId28"/>
    <p:sldId id="581" r:id="rId29"/>
    <p:sldId id="357" r:id="rId30"/>
  </p:sldIdLst>
  <p:sldSz cx="12192000" cy="6858000"/>
  <p:notesSz cx="9926638" cy="67976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2" roundtripDataSignature="AMtx7mhe3LcmVHAIDFS/n+ls1mv8faJZZ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ies De Brabandere | Crivits &amp; Persyn" initials="MDB|C&amp;P" lastIdx="6" clrIdx="0">
    <p:extLst>
      <p:ext uri="{19B8F6BF-5375-455C-9EA6-DF929625EA0E}">
        <p15:presenceInfo xmlns:p15="http://schemas.microsoft.com/office/powerpoint/2012/main" userId="S::Marlies.De.Brabandere@crivitspersyn.be::600552f9-f6e4-44c9-94be-ada7aef41761" providerId="AD"/>
      </p:ext>
    </p:extLst>
  </p:cmAuthor>
  <p:cmAuthor id="2" name="Marlies De Brabandere" initials="MDB" lastIdx="1" clrIdx="1">
    <p:extLst>
      <p:ext uri="{19B8F6BF-5375-455C-9EA6-DF929625EA0E}">
        <p15:presenceInfo xmlns:p15="http://schemas.microsoft.com/office/powerpoint/2012/main" userId="f7f0e25f81991c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490" autoAdjust="0"/>
  </p:normalViewPr>
  <p:slideViewPr>
    <p:cSldViewPr snapToGrid="0">
      <p:cViewPr varScale="1">
        <p:scale>
          <a:sx n="57" d="100"/>
          <a:sy n="57" d="100"/>
        </p:scale>
        <p:origin x="98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133"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13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3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13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13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4301543" cy="34106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22800" y="0"/>
            <a:ext cx="4301543" cy="341064"/>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6456612"/>
            <a:ext cx="4301543" cy="34106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22800"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17206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 name="Google Shape;39;p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5576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dirty="0"/>
              <a:t>Ook in kader van de voorlopige maatregelen (artikel XX,30 – 32) doet de herstructureringsdeskundige zijn intrede.</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Artikel XX.30 WER beoogt (sinds de wet van 21 maart 2021) de situaties waarbij er sprake is van “gebeurtenissen die leiden tot de onbestuurbaarheid van de onderneming” of “wanneer kennelijke tekortkomingen de continuïteit van de onderneming in het gevaar brengen”. De voorzitter kan in zo’n geval één of meer herstructureringsdeskundigen aanstellen.</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Artikel XX.31 WER voorzag in de mogelijkheid om een voorlopig bewindvoerder aan te stellen in het kader van een procedure van reorganisatie. De wetgever heeft ervoor geopteerd om dit artikel te verplaatsen en op te nemen bij de bepalingen inzake de reorganisatie.</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Tot slot blijft artikel XX.32 WER ongewijzigd.</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Wat het buitengerechtelijk minnelijk akkoord betreft, wordt voorzien dat dit voortaan kan gesloten worden met één of meer schuldeisers. Voorheen moest dit steeds met minstens twee (“</a:t>
            </a:r>
            <a:r>
              <a:rPr lang="nl-BE" dirty="0" err="1"/>
              <a:t>vierogenprincipe</a:t>
            </a:r>
            <a:r>
              <a:rPr lang="nl-BE" dirty="0"/>
              <a:t>”). Als het tot een akkoord komt, kan voortaan elke betrokkene de homologatie vragen (ook de schuldeisers). Rechter kan homologatie weigeren indien schuldenaar kennelijk geen economische overlevingskansen heeft of indien het akkoord niet zonder nadelige effecten voor derden kan worden uitgevoerd. </a:t>
            </a:r>
            <a:r>
              <a:rPr lang="nl-BE" dirty="0" err="1"/>
              <a:t>MvT</a:t>
            </a:r>
            <a:r>
              <a:rPr lang="nl-BE" dirty="0"/>
              <a:t> benadrukt dat het gaat om een louter conventionele operatie waarbij geen herstructureringsdeskundige, noch de rechtbank betrokken zijn (behoudens wat betreft de homologatie).</a:t>
            </a:r>
          </a:p>
          <a:p>
            <a:pPr marL="0" lvl="0" indent="0" algn="l" rtl="0">
              <a:spcBef>
                <a:spcPts val="0"/>
              </a:spcBef>
              <a:spcAft>
                <a:spcPts val="0"/>
              </a:spcAft>
              <a:buNone/>
            </a:pPr>
            <a:endParaRPr lang="nl-BE" dirty="0"/>
          </a:p>
          <a:p>
            <a:pPr marL="0" lvl="0" indent="0" algn="l" rtl="0">
              <a:spcBef>
                <a:spcPts val="0"/>
              </a:spcBef>
              <a:spcAft>
                <a:spcPts val="0"/>
              </a:spcAft>
              <a:buNone/>
            </a:pPr>
            <a:endParaRPr lang="nl-BE" dirty="0"/>
          </a:p>
          <a:p>
            <a:pPr marL="0" lvl="0" indent="0" algn="l" rtl="0">
              <a:spcBef>
                <a:spcPts val="0"/>
              </a:spcBef>
              <a:spcAft>
                <a:spcPts val="0"/>
              </a:spcAft>
              <a:buNone/>
            </a:pPr>
            <a:endParaRPr lang="nl-BE" dirty="0"/>
          </a:p>
          <a:p>
            <a:pPr marL="0" lvl="0" indent="0" algn="l" rtl="0">
              <a:spcBef>
                <a:spcPts val="0"/>
              </a:spcBef>
              <a:spcAft>
                <a:spcPts val="0"/>
              </a:spcAft>
              <a:buNone/>
            </a:pPr>
            <a:endParaRPr lang="nl-BE" dirty="0"/>
          </a:p>
          <a:p>
            <a:pPr marL="0" lvl="0" indent="0" algn="l" rtl="0">
              <a:spcBef>
                <a:spcPts val="0"/>
              </a:spcBef>
              <a:spcAft>
                <a:spcPts val="0"/>
              </a:spcAft>
              <a:buNone/>
            </a:pPr>
            <a:endParaRPr dirty="0"/>
          </a:p>
        </p:txBody>
      </p:sp>
      <p:sp>
        <p:nvSpPr>
          <p:cNvPr id="59" name="Google Shape;59;p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0360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dirty="0"/>
              <a:t>Titel V van boek XX omvatte voorheen alle algemene bepalingen die betrekking hadden op alle vormen van reorganisatie.</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Dit principe wordt nu verlaten. Reden? Nieuwe structuur. </a:t>
            </a:r>
            <a:r>
              <a:rPr lang="nl-BE" dirty="0" err="1"/>
              <a:t>MvT</a:t>
            </a:r>
            <a:r>
              <a:rPr lang="nl-BE" dirty="0"/>
              <a:t>: “thans is de reorganisatie beperkt tot specifieke figuren”/varianten die onderscheiden moeten worden van de overdracht onder gerechtelijk gezag. </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Er resteren bijgevolg nog slechts een beperkt aantal bepalingen die op beide procedures van toepassing zijn. Bv. bepalingen </a:t>
            </a:r>
            <a:r>
              <a:rPr lang="nl-BE" dirty="0" err="1"/>
              <a:t>mbt</a:t>
            </a:r>
            <a:r>
              <a:rPr lang="nl-BE" dirty="0"/>
              <a:t>. de inhoud van het verzoekschrift tot opening, principe van opschorting en gevolgen van de opening, voorwaarden waaraan de onderneming moet voldoen,…</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De mogelijkheid wordt voorzien om een herstructureringsdeskundige aan te stellen om de schuldenaar bij te staan bij de onderhandelingen en het opstellen van een plan.</a:t>
            </a:r>
            <a:endParaRPr dirty="0"/>
          </a:p>
        </p:txBody>
      </p:sp>
      <p:sp>
        <p:nvSpPr>
          <p:cNvPr id="59" name="Google Shape;59;p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7373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dirty="0"/>
              <a:t>Er wordt een nieuwe Titel V/I ingevoerd die de bijzondere bepalingen omvat met betrekking tot de openbare en besloten gerechtelijke reorganisatie.</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Hoofdstuk 1 heeft betrekking op de openbare gerechtelijke reorganisatie door een minnelijk akkoord.</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De bepalingen zijn grotendeels ongewijzigd. </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In de nieuwe tekst wordt verduidelijkt onder welke voorwaarden afbetalingstermijnen aan een schuldenaar kunnen worden toegekend: “indien met één of meerdere schuldeisers geen akkoord kan worden bereikt, kan de rechtbank aan de schuldenaar ten aanzien van deze schuldenaar gematigde termijnen verlenen. </a:t>
            </a:r>
            <a:endParaRPr dirty="0"/>
          </a:p>
        </p:txBody>
      </p:sp>
      <p:sp>
        <p:nvSpPr>
          <p:cNvPr id="59" name="Google Shape;59;p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857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Richtlijn laat het bestaande stelsel toe voor kleine en middelgrote ondernemingen. De wetgever heeft er voor gekozen om het complex stelsel (stemming in categorieën) voorzien in de Richtlijn inderdaad niet toe te passen op </a:t>
            </a:r>
            <a:r>
              <a:rPr lang="nl-BE" dirty="0" err="1"/>
              <a:t>KMO’s</a:t>
            </a:r>
            <a:r>
              <a:rPr lang="nl-BE" dirty="0"/>
              <a:t> omwille van 1) de bekommernis om de rechtstoegang voor kleine ondernemingen niet te verhinderen en 2) de vaststelling dat het stelsel van categorieën blijkbaar niet altijd even efficiënt werd in vergelijken met het succesvol model in België. </a:t>
            </a:r>
          </a:p>
          <a:p>
            <a:endParaRPr lang="nl-BE" dirty="0"/>
          </a:p>
          <a:p>
            <a:r>
              <a:rPr lang="nl-BE" dirty="0"/>
              <a:t>Volgens de Richtlijn kunnen lidstaten zelf begrip kmo definiëren. Voor een afbakening moeten we hier kijken naar artikel XX.83/1 dat de voorwaarden omschrijft om te spreken van een grote onderneming.</a:t>
            </a:r>
          </a:p>
          <a:p>
            <a:endParaRPr lang="nl-BE" dirty="0"/>
          </a:p>
          <a:p>
            <a:r>
              <a:rPr lang="nl-BE" dirty="0"/>
              <a:t>Afdeling 3 omvat de regels over opstelling en de inhoud van het reorganisatieplan dat door de schuldenaar wordt opgesteld, eventueel met bijstand van een deskundige. </a:t>
            </a:r>
          </a:p>
          <a:p>
            <a:r>
              <a:rPr lang="nl-BE" dirty="0"/>
              <a:t>Belangrijke nieuwigheid is de mogelijkheid om schuldvorderingen met een nominaal minieme omvang niet op te nemen in het plan, maar volledig uit te betalen. Dit kan ongeacht welke rangorde de vordering in kwestie inneemt.</a:t>
            </a:r>
          </a:p>
          <a:p>
            <a:endParaRPr lang="nl-BE" dirty="0"/>
          </a:p>
          <a:p>
            <a:r>
              <a:rPr lang="nl-BE" dirty="0"/>
              <a:t>Voorwaarde? Indien redelijkerwijs noodzakelijk om de administratieve en financiële last van de onderhandelingen te voorkomen. Vermijden dat kosten van een gespreide betalingen meer zouden bedragen dan de opbrengst van de terugbetaling.</a:t>
            </a:r>
          </a:p>
          <a:p>
            <a:endParaRPr lang="nl-BE" dirty="0"/>
          </a:p>
          <a:p>
            <a:r>
              <a:rPr lang="nl-BE" dirty="0"/>
              <a:t>Voor het overige hier en daar verduidelijking/aanpassing. </a:t>
            </a:r>
          </a:p>
          <a:p>
            <a:pPr>
              <a:buFontTx/>
              <a:buChar char="-"/>
            </a:pPr>
            <a:r>
              <a:rPr lang="nl-BE" dirty="0"/>
              <a:t>Bv. buitengewone schuldeisers in de opschorting worden maar voor het effectief gewaarborgd deel van hun vordering als buitengewone schuldeiser aanzien.</a:t>
            </a:r>
          </a:p>
          <a:p>
            <a:pPr>
              <a:buFontTx/>
              <a:buChar char="-"/>
            </a:pPr>
            <a:r>
              <a:rPr lang="nl-BE" dirty="0"/>
              <a:t>Bv. herstructureringsdeskundige kan plan niet neerleggen zonder instemming van de schuldenaar TENZIJ weigering op onredelijke wijze. De rechtbank kan een weigering dus “overrulen”.</a:t>
            </a:r>
          </a:p>
          <a:p>
            <a:pPr>
              <a:buFontTx/>
              <a:buChar char="-"/>
            </a:pPr>
            <a:r>
              <a:rPr lang="nl-BE" dirty="0"/>
              <a:t>Geheel mee met zijn tijd wordt voorzien in mogelijkheid tot stemmig op afstand door de schuldeisers </a:t>
            </a:r>
          </a:p>
          <a:p>
            <a:pPr>
              <a:buFontTx/>
              <a:buChar char="-"/>
            </a:pPr>
            <a:r>
              <a:rPr lang="nl-BE" dirty="0"/>
              <a:t>Bv. regels homologatie plan – op verzoek van derden kan de homologatierechter op marginale wijze de levensvatbaarheid van de onderneming inschatten =&gt; economische appreciatie (rekening mee houden bij plan!)</a:t>
            </a:r>
          </a:p>
          <a:p>
            <a:endParaRPr lang="nl-BE" dirty="0"/>
          </a:p>
          <a:p>
            <a:endParaRPr lang="nl-BE" dirty="0"/>
          </a:p>
          <a:p>
            <a:r>
              <a:rPr lang="nl-BE" sz="1200" b="0" i="0" u="none" strike="noStrike" cap="none" dirty="0">
                <a:solidFill>
                  <a:schemeClr val="dk1"/>
                </a:solidFill>
                <a:effectLst/>
                <a:latin typeface="Calibri"/>
                <a:ea typeface="Calibri"/>
                <a:cs typeface="Calibri"/>
                <a:sym typeface="Calibri"/>
              </a:rPr>
              <a:t>Conclusie is dat voor </a:t>
            </a:r>
            <a:r>
              <a:rPr lang="nl-BE" sz="1200" b="0" i="0" u="none" strike="noStrike" cap="none" dirty="0" err="1">
                <a:solidFill>
                  <a:schemeClr val="dk1"/>
                </a:solidFill>
                <a:effectLst/>
                <a:latin typeface="Calibri"/>
                <a:ea typeface="Calibri"/>
                <a:cs typeface="Calibri"/>
                <a:sym typeface="Calibri"/>
              </a:rPr>
              <a:t>KMO’s</a:t>
            </a:r>
            <a:r>
              <a:rPr lang="nl-BE" sz="1200" b="0" i="0" u="none" strike="noStrike" cap="none" dirty="0">
                <a:solidFill>
                  <a:schemeClr val="dk1"/>
                </a:solidFill>
                <a:effectLst/>
                <a:latin typeface="Calibri"/>
                <a:ea typeface="Calibri"/>
                <a:cs typeface="Calibri"/>
                <a:sym typeface="Calibri"/>
              </a:rPr>
              <a:t> de huidige regels van minnelijk en collectief akkoord grotendeels behouden blijven. </a:t>
            </a:r>
            <a:r>
              <a:rPr lang="nl-BE" sz="1200" b="0" i="0" u="none" strike="noStrike" cap="none" dirty="0" err="1">
                <a:solidFill>
                  <a:schemeClr val="dk1"/>
                </a:solidFill>
                <a:effectLst/>
                <a:latin typeface="Calibri"/>
                <a:ea typeface="Calibri"/>
                <a:cs typeface="Calibri"/>
                <a:sym typeface="Calibri"/>
              </a:rPr>
              <a:t>KMO’s</a:t>
            </a:r>
            <a:r>
              <a:rPr lang="nl-BE" sz="1200" b="0" i="0" u="none" strike="noStrike" cap="none" dirty="0">
                <a:solidFill>
                  <a:schemeClr val="dk1"/>
                </a:solidFill>
                <a:effectLst/>
                <a:latin typeface="Calibri"/>
                <a:ea typeface="Calibri"/>
                <a:cs typeface="Calibri"/>
                <a:sym typeface="Calibri"/>
              </a:rPr>
              <a:t> ontkomen aan het complexe systeem van stemming in categorieën over het reorganisatieplan bij de gerechtelijke reorganisatie door collectief akkoord, tenzij ze daar zelf voor kiezen.</a:t>
            </a:r>
            <a:endParaRPr lang="nl-BE" dirty="0"/>
          </a:p>
          <a:p>
            <a:endParaRPr lang="nl-BE" dirty="0"/>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15</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7844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 grote ondernemingen wordt een nieuw stelsel ingevoerd, nl. een stelsel van categorieën. </a:t>
            </a:r>
          </a:p>
          <a:p>
            <a:endParaRPr lang="nl-BE" dirty="0"/>
          </a:p>
          <a:p>
            <a:r>
              <a:rPr lang="nl-BE" dirty="0" err="1"/>
              <a:t>MvT</a:t>
            </a:r>
            <a:r>
              <a:rPr lang="nl-BE" dirty="0"/>
              <a:t>: het stelsel beoogt, kort samengevat, het volgende:</a:t>
            </a:r>
          </a:p>
          <a:p>
            <a:endParaRPr lang="nl-BE" dirty="0"/>
          </a:p>
          <a:p>
            <a:pPr>
              <a:buFontTx/>
              <a:buChar char="-"/>
            </a:pPr>
            <a:r>
              <a:rPr lang="nl-BE" dirty="0"/>
              <a:t>De schuldenaar stelt een reorganisatieplan op</a:t>
            </a:r>
          </a:p>
          <a:p>
            <a:pPr>
              <a:buFontTx/>
              <a:buChar char="-"/>
            </a:pPr>
            <a:r>
              <a:rPr lang="nl-BE" dirty="0"/>
              <a:t>Dit plan moet een resultaat bieden dat in het belang is van de schuldeisers (“best intrest”): schuldeisers moeten beter af zijn na goedkeuring plan dan wanneer er een vereffening of faillissement zou zijn. Hoe bepalen? Waarde vergelijken: enerzijds de waarde van de activa als die worden gerealiseerd, anderzijds de waarde van de activa door de uitvoering van het plan.</a:t>
            </a:r>
          </a:p>
          <a:p>
            <a:pPr>
              <a:buFontTx/>
              <a:buChar char="-"/>
            </a:pPr>
            <a:r>
              <a:rPr lang="nl-BE" dirty="0"/>
              <a:t>Om oneerlijke behandeling van schuldeisers tegen te gaan, moeten categorieën gemaakt worden waarbij substantieel vergelijkbare rechten in één categorie worden geplaatst. Bv. gewone schuldeisers, openbare schuldeisers, schuldeisers met een achtergestelde vordering,…</a:t>
            </a:r>
          </a:p>
          <a:p>
            <a:pPr>
              <a:buFontTx/>
              <a:buChar char="-"/>
            </a:pPr>
            <a:r>
              <a:rPr lang="nl-BE" dirty="0"/>
              <a:t>Er zal gestemd worden per categorie</a:t>
            </a:r>
          </a:p>
          <a:p>
            <a:pPr>
              <a:buFontTx/>
              <a:buChar char="-"/>
            </a:pPr>
            <a:r>
              <a:rPr lang="nl-BE" dirty="0"/>
              <a:t>Als alle categorieën instemmen zal het plan kunnen worden bevestigd door de rechtbank mits een beperkte controle</a:t>
            </a:r>
          </a:p>
          <a:p>
            <a:pPr>
              <a:buFontTx/>
              <a:buChar char="-"/>
            </a:pPr>
            <a:r>
              <a:rPr lang="nl-BE" dirty="0"/>
              <a:t>Als niet alle categorieën instemmen kan de rechter onder bepaalde omstandigheden toch nog het plan bevestigen wanneer hij tot de bevinding komt dat het in het voordeel is van de schuldeisers dat het plan wordt goedgekeurd.</a:t>
            </a:r>
          </a:p>
          <a:p>
            <a:pPr>
              <a:buFontTx/>
              <a:buChar char="-"/>
            </a:pPr>
            <a:endParaRPr lang="nl-BE" dirty="0"/>
          </a:p>
          <a:p>
            <a:endParaRPr lang="nl-BE" dirty="0"/>
          </a:p>
          <a:p>
            <a:r>
              <a:rPr lang="nl-BE" dirty="0"/>
              <a:t>Wat zijn grote ondernemingen? Daarvoor moeten we kijken naar artikel XX.83/1. Dit artikel omvat bepaalde criteria; Zijn afgestemd op Europese wetgeving. Bv. jaaromzet, aantal werknemers,…</a:t>
            </a:r>
          </a:p>
          <a:p>
            <a:endParaRPr lang="nl-BE" dirty="0"/>
          </a:p>
          <a:p>
            <a:r>
              <a:rPr lang="nl-BE" sz="1200" b="1" i="0" u="none" strike="noStrike" cap="none" dirty="0">
                <a:solidFill>
                  <a:schemeClr val="dk1"/>
                </a:solidFill>
                <a:effectLst/>
                <a:latin typeface="Calibri"/>
                <a:ea typeface="Calibri"/>
                <a:cs typeface="Calibri"/>
                <a:sym typeface="Calibri"/>
              </a:rPr>
              <a:t>Kapitaalhouders mee betrokken (art. XX.83/11, §4 WER)</a:t>
            </a:r>
            <a:r>
              <a:rPr lang="nl-BE" sz="1200" b="0" i="0" u="none" strike="noStrike" cap="none" dirty="0">
                <a:solidFill>
                  <a:schemeClr val="dk1"/>
                </a:solidFill>
                <a:effectLst/>
                <a:latin typeface="Calibri"/>
                <a:ea typeface="Calibri"/>
                <a:cs typeface="Calibri"/>
                <a:sym typeface="Calibri"/>
              </a:rPr>
              <a:t>: kapitaalhouders zullen voortaan kunnen tussenkomen op het niveau van de stemming over het reorganisatieplan wanneer aan hun belangen wordt geraakt.</a:t>
            </a:r>
            <a:endParaRPr lang="nl-BE" dirty="0"/>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16</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3645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dirty="0">
                <a:solidFill>
                  <a:srgbClr val="000000"/>
                </a:solidFill>
              </a:rPr>
              <a:t>Afdeling 3 omvat een aantal gewijzigde regels over de opstelling en inhoud van een reorganisatieplan. Hier focussen we op belangrijkste wijzigingen, te beginne met de opdeling van de schuldeisers of kapitaalhouders in categorieën.</a:t>
            </a:r>
            <a:endParaRPr lang="nl-BE" dirty="0"/>
          </a:p>
          <a:p>
            <a:endParaRPr lang="nl-BE" dirty="0"/>
          </a:p>
          <a:p>
            <a:r>
              <a:rPr lang="nl-BE" dirty="0"/>
              <a:t>Er zijn verschillende onderscheidende elementen om op te delen in categorieën:</a:t>
            </a:r>
          </a:p>
          <a:p>
            <a:pPr>
              <a:buFontTx/>
              <a:buChar char="-"/>
            </a:pPr>
            <a:r>
              <a:rPr lang="nl-BE" dirty="0"/>
              <a:t>Bedrag</a:t>
            </a:r>
          </a:p>
          <a:p>
            <a:pPr>
              <a:buFontTx/>
              <a:buChar char="-"/>
            </a:pPr>
            <a:r>
              <a:rPr lang="nl-BE" dirty="0"/>
              <a:t>Waarborg</a:t>
            </a:r>
          </a:p>
          <a:p>
            <a:pPr>
              <a:buFontTx/>
              <a:buChar char="-"/>
            </a:pPr>
            <a:r>
              <a:rPr lang="nl-BE" dirty="0"/>
              <a:t>Aard van de verbintenis</a:t>
            </a:r>
          </a:p>
          <a:p>
            <a:pPr marL="228600" indent="0">
              <a:buFontTx/>
              <a:buNone/>
            </a:pPr>
            <a:endParaRPr lang="nl-BE" dirty="0"/>
          </a:p>
          <a:p>
            <a:pPr marL="228600" indent="0">
              <a:buFontTx/>
              <a:buNone/>
            </a:pPr>
            <a:r>
              <a:rPr lang="nl-BE" dirty="0"/>
              <a:t>Zoals gezegd, moet dan per categorie een meerderheid behaald worden. De </a:t>
            </a:r>
            <a:r>
              <a:rPr lang="nl-BE" sz="1200" b="0" i="0" u="none" strike="noStrike" cap="none" dirty="0">
                <a:solidFill>
                  <a:schemeClr val="dk1"/>
                </a:solidFill>
                <a:effectLst/>
                <a:latin typeface="Calibri"/>
                <a:cs typeface="Calibri"/>
                <a:sym typeface="Calibri"/>
              </a:rPr>
              <a:t>s</a:t>
            </a:r>
            <a:r>
              <a:rPr lang="nl-BE" sz="1200" b="0" i="0" u="none" strike="noStrike" cap="none" dirty="0">
                <a:solidFill>
                  <a:schemeClr val="dk1"/>
                </a:solidFill>
                <a:effectLst/>
                <a:latin typeface="Calibri"/>
                <a:ea typeface="Calibri"/>
                <a:cs typeface="Calibri"/>
                <a:sym typeface="Calibri"/>
              </a:rPr>
              <a:t>temming gebeurt met andere woorden in categorieën (art. XX.83/14 WER): de stemming over het reorganisatieplan dient te gebeuren in de in het reorganisatieplan gevormde categorieën van schuldeisers. Het plan wordt geacht te zijn goedgekeurd door een categorie wanneer de tot die categorie behorende schuldeisers of kapitaalhouders, die de helft van alle in hoofdsom verschuldigde bedragen en belangen vertegenwoordigen, voor stemmen. Het aantal schuldeisers dat voor stemt, heeft op zich geen belang, i.t.t. onder de huidige systeem dat een dubbele meerderheid voorschrijft. Met de schuldvorderingen en belangen van zij die niet aan stemming deelnemen, wordt geen rekening gehouden.</a:t>
            </a:r>
          </a:p>
          <a:p>
            <a:pPr marL="228600" indent="0">
              <a:buFontTx/>
              <a:buNone/>
            </a:pPr>
            <a:endParaRPr lang="nl-BE" sz="1200" b="0" i="0" u="none" strike="noStrike" cap="none" dirty="0">
              <a:solidFill>
                <a:schemeClr val="dk1"/>
              </a:solidFill>
              <a:effectLst/>
              <a:latin typeface="Calibri"/>
              <a:cs typeface="Calibri"/>
              <a:sym typeface="Calibri"/>
            </a:endParaRPr>
          </a:p>
          <a:p>
            <a:pPr marL="22860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nl-BE" dirty="0"/>
              <a:t>Gevolg? Er zal veel meer op voorhand nagedacht moeten worden over het stemmingsgedrag per categorie (nu immers instemming van alle categorieën wordt beoogd).</a:t>
            </a:r>
          </a:p>
          <a:p>
            <a:pPr marL="228600" indent="0">
              <a:buFontTx/>
              <a:buNone/>
            </a:pPr>
            <a:endParaRPr lang="nl-BE" dirty="0"/>
          </a:p>
          <a:p>
            <a:pPr marL="228600" indent="0">
              <a:buFontTx/>
              <a:buNone/>
            </a:pPr>
            <a:r>
              <a:rPr lang="nl-BE" dirty="0"/>
              <a:t>Een tweede belangrijke vernieuwing is de homologatie van het plan door de rechtbank, waarvan de voorwaarden gewijzigd zijn. De homologatierechter krijgt een aantal nieuwe bevoegdheden.</a:t>
            </a:r>
          </a:p>
          <a:p>
            <a:pPr marL="228600" indent="0">
              <a:buFontTx/>
              <a:buNone/>
            </a:pPr>
            <a:endParaRPr lang="nl-BE" dirty="0"/>
          </a:p>
          <a:p>
            <a:pPr marL="228600" indent="0">
              <a:buFontTx/>
              <a:buNone/>
            </a:pPr>
            <a:r>
              <a:rPr lang="nl-BE" dirty="0"/>
              <a:t>Er moet een onderscheid gemaakt worden tussen de situatie waarin alle categorieën instemmen, en de situatie waarin niet alle categorieën instemmen.</a:t>
            </a:r>
          </a:p>
          <a:p>
            <a:pPr marL="228600" indent="0">
              <a:buFontTx/>
              <a:buNone/>
            </a:pPr>
            <a:endParaRPr lang="nl-BE" dirty="0"/>
          </a:p>
          <a:p>
            <a:pPr marL="457200" indent="-228600">
              <a:buFontTx/>
              <a:buAutoNum type="arabicParenBoth"/>
            </a:pPr>
            <a:r>
              <a:rPr lang="nl-BE" dirty="0"/>
              <a:t>Als alle categorieën instemmen, dan zal de rechter nagaan, naast de klassieke voorwaarden (bv. dat het plan correct is aangenomen, dus met de nodige meerderheid):</a:t>
            </a:r>
          </a:p>
          <a:p>
            <a:pPr marL="228600" indent="0">
              <a:buFontTx/>
              <a:buNone/>
            </a:pPr>
            <a:endParaRPr lang="nl-BE" dirty="0"/>
          </a:p>
          <a:p>
            <a:pPr marL="914400" lvl="1" indent="-228600">
              <a:buFontTx/>
              <a:buAutoNum type="arabicParenBoth"/>
            </a:pPr>
            <a:r>
              <a:rPr lang="nl-BE" dirty="0"/>
              <a:t>Of de indeling in categorieën op correcte wijze is gebeurd. Voldoende gedeelde belangen per categorie + zelfde behandelingen binnen eenzelfde categorie?</a:t>
            </a:r>
          </a:p>
          <a:p>
            <a:pPr marL="685800" lvl="1" indent="0">
              <a:buFontTx/>
              <a:buNone/>
            </a:pPr>
            <a:endParaRPr lang="nl-BE" dirty="0"/>
          </a:p>
          <a:p>
            <a:pPr marL="914400" lvl="1" indent="-228600">
              <a:buFontTx/>
              <a:buAutoNum type="arabicParenBoth"/>
            </a:pPr>
            <a:r>
              <a:rPr lang="nl-BE" dirty="0"/>
              <a:t>Indien er niet instemmende schuldeisers zijn (wat dus niet gelijk is aan niet instemmende categorieën) of het plan voldoet aan de toets van het belang van de schuldeisers: geen niet instemmende schuldeiser mag slechter af zijn onder het reorganisatieplan dan in geval van een hypothetische vereffening of faillissement. Gevolg? De rechtbank zal een vergelijking moeten maken tussen de liquidatiewaarde. Zie de </a:t>
            </a:r>
            <a:r>
              <a:rPr lang="nl-BE" sz="1200" b="1" i="0" u="none" strike="noStrike" cap="none" dirty="0">
                <a:solidFill>
                  <a:schemeClr val="dk1"/>
                </a:solidFill>
                <a:effectLst/>
                <a:latin typeface="Calibri"/>
                <a:ea typeface="Calibri"/>
                <a:cs typeface="Calibri"/>
                <a:sym typeface="Calibri"/>
              </a:rPr>
              <a:t>Best interest of </a:t>
            </a:r>
            <a:r>
              <a:rPr lang="nl-BE" sz="1200" b="1" i="0" u="none" strike="noStrike" cap="none" dirty="0" err="1">
                <a:solidFill>
                  <a:schemeClr val="dk1"/>
                </a:solidFill>
                <a:effectLst/>
                <a:latin typeface="Calibri"/>
                <a:ea typeface="Calibri"/>
                <a:cs typeface="Calibri"/>
                <a:sym typeface="Calibri"/>
              </a:rPr>
              <a:t>creditors</a:t>
            </a:r>
            <a:r>
              <a:rPr lang="nl-BE" sz="1200" b="1" i="0" u="none" strike="noStrike" cap="none" dirty="0">
                <a:solidFill>
                  <a:schemeClr val="dk1"/>
                </a:solidFill>
                <a:effectLst/>
                <a:latin typeface="Calibri"/>
                <a:ea typeface="Calibri"/>
                <a:cs typeface="Calibri"/>
                <a:sym typeface="Calibri"/>
              </a:rPr>
              <a:t> test (art. XX.83/17)</a:t>
            </a:r>
            <a:r>
              <a:rPr lang="nl-BE" sz="1200" b="0" i="0" u="none" strike="noStrike" cap="none" dirty="0">
                <a:solidFill>
                  <a:schemeClr val="dk1"/>
                </a:solidFill>
                <a:effectLst/>
                <a:latin typeface="Calibri"/>
                <a:ea typeface="Calibri"/>
                <a:cs typeface="Calibri"/>
                <a:sym typeface="Calibri"/>
              </a:rPr>
              <a:t>: als er niet-instemmende schuldeisers zijn, moet de rechtbank nagaan of aan de toets van het belang van de schuldeisers is voldaan. Dat zal het geval zijn wanneer dat geen niet-instemmende schuldeiser kennelijk slechter af is onder het reorganisatieplan dan die schuldeiser zou zijn indien de normale rangorde van voorrang bij vereffening zou worden toegepast.</a:t>
            </a:r>
          </a:p>
          <a:p>
            <a:pPr marL="914400" lvl="1" indent="-228600">
              <a:buFontTx/>
              <a:buAutoNum type="arabicParenBoth"/>
            </a:pPr>
            <a:endParaRPr lang="nl-BE" sz="1200" b="0" i="0" u="none" strike="noStrike" cap="none" dirty="0">
              <a:solidFill>
                <a:schemeClr val="dk1"/>
              </a:solidFill>
              <a:effectLst/>
              <a:latin typeface="Calibri"/>
              <a:ea typeface="Calibri"/>
              <a:cs typeface="Calibri"/>
              <a:sym typeface="Calibri"/>
            </a:endParaRPr>
          </a:p>
          <a:p>
            <a:pPr marL="914400" lvl="1" indent="-228600">
              <a:buFontTx/>
              <a:buAutoNum type="arabicParenBoth"/>
            </a:pPr>
            <a:r>
              <a:rPr lang="nl-BE" sz="1200" b="0" i="0" u="none" strike="noStrike" cap="none" dirty="0">
                <a:solidFill>
                  <a:schemeClr val="dk1"/>
                </a:solidFill>
                <a:effectLst/>
                <a:latin typeface="Calibri"/>
                <a:ea typeface="Calibri"/>
                <a:cs typeface="Calibri"/>
                <a:sym typeface="Calibri"/>
              </a:rPr>
              <a:t>Tot slot kan de rechter ook nagaan of er nood is aan nieuwe financiering voor de onderneming,</a:t>
            </a:r>
          </a:p>
          <a:p>
            <a:pPr marL="685800" lvl="1" indent="0">
              <a:buFontTx/>
              <a:buNone/>
            </a:pPr>
            <a:endParaRPr lang="nl-BE" dirty="0"/>
          </a:p>
          <a:p>
            <a:pPr marL="228600" indent="0">
              <a:buFontTx/>
              <a:buNone/>
            </a:pPr>
            <a:r>
              <a:rPr lang="nl-BE" dirty="0"/>
              <a:t>Verder is ook nieuw dat de rechtbank op verzoek van iedere belanghebbende de homologatie kan weigeren als er geen redelijk vooruitzicht is op afwenden van een faillissement of vereffening en de onderneming dus  niet levensvatbaar is (§2).</a:t>
            </a:r>
          </a:p>
          <a:p>
            <a:pPr marL="228600" indent="0">
              <a:buFontTx/>
              <a:buNone/>
            </a:pPr>
            <a:endParaRPr lang="nl-BE" dirty="0"/>
          </a:p>
          <a:p>
            <a:pPr marL="228600" indent="0">
              <a:buFontTx/>
              <a:buNone/>
            </a:pPr>
            <a:endParaRPr lang="nl-BE" dirty="0"/>
          </a:p>
          <a:p>
            <a:pPr marL="457200" indent="-228600">
              <a:buFontTx/>
              <a:buAutoNum type="arabicParenBoth"/>
            </a:pPr>
            <a:endParaRPr lang="nl-BE" dirty="0"/>
          </a:p>
          <a:p>
            <a:pPr marL="228600" indent="0">
              <a:buFontTx/>
              <a:buNone/>
            </a:pPr>
            <a:endParaRPr lang="nl-BE" dirty="0"/>
          </a:p>
          <a:p>
            <a:pPr marL="228600" indent="0">
              <a:buFontTx/>
              <a:buNone/>
            </a:pPr>
            <a:endParaRPr lang="nl-BE" dirty="0"/>
          </a:p>
          <a:p>
            <a:pPr marL="228600" indent="0">
              <a:buFontTx/>
              <a:buNone/>
            </a:pPr>
            <a:endParaRPr lang="nl-BE" dirty="0"/>
          </a:p>
          <a:p>
            <a:pPr marL="228600" indent="0">
              <a:buFontTx/>
              <a:buNone/>
            </a:pPr>
            <a:endParaRPr lang="nl-BE" dirty="0"/>
          </a:p>
          <a:p>
            <a:pPr marL="228600" indent="0">
              <a:buFontTx/>
              <a:buNone/>
            </a:pPr>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17</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937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b="0" i="0" u="none" strike="noStrike" cap="none" dirty="0">
                <a:solidFill>
                  <a:schemeClr val="dk1"/>
                </a:solidFill>
                <a:effectLst/>
                <a:latin typeface="Calibri"/>
                <a:ea typeface="Calibri"/>
                <a:cs typeface="Calibri"/>
                <a:sym typeface="Calibri"/>
              </a:rPr>
              <a:t>Maar ook als niet alle categorieën instemmen, is uitzonderlijk toch bevestiging mogelijk door de rechter. Dit wordt de zogenaamde “categorie overschrijdende </a:t>
            </a:r>
            <a:r>
              <a:rPr lang="nl-BE" sz="1200" b="0" i="0" u="none" strike="noStrike" cap="none" dirty="0" err="1">
                <a:solidFill>
                  <a:schemeClr val="dk1"/>
                </a:solidFill>
                <a:effectLst/>
                <a:latin typeface="Calibri"/>
                <a:ea typeface="Calibri"/>
                <a:cs typeface="Calibri"/>
                <a:sym typeface="Calibri"/>
              </a:rPr>
              <a:t>cram</a:t>
            </a:r>
            <a:r>
              <a:rPr lang="nl-BE" sz="1200" b="0" i="0" u="none" strike="noStrike" cap="none" dirty="0">
                <a:solidFill>
                  <a:schemeClr val="dk1"/>
                </a:solidFill>
                <a:effectLst/>
                <a:latin typeface="Calibri"/>
                <a:ea typeface="Calibri"/>
                <a:cs typeface="Calibri"/>
                <a:sym typeface="Calibri"/>
              </a:rPr>
              <a:t> down” genoemd.</a:t>
            </a:r>
            <a:endParaRPr lang="nl-BE" sz="1200" b="1"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200" b="1"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b="1" i="0" u="none" strike="noStrike" cap="none" dirty="0">
                <a:solidFill>
                  <a:schemeClr val="dk1"/>
                </a:solidFill>
                <a:effectLst/>
                <a:latin typeface="Calibri"/>
                <a:ea typeface="Calibri"/>
                <a:cs typeface="Calibri"/>
                <a:sym typeface="Calibri"/>
              </a:rPr>
              <a:t>Categorie overschrijdende </a:t>
            </a:r>
            <a:r>
              <a:rPr lang="nl-BE" sz="1200" b="1" i="1" u="none" strike="noStrike" cap="none" dirty="0" err="1">
                <a:solidFill>
                  <a:schemeClr val="dk1"/>
                </a:solidFill>
                <a:effectLst/>
                <a:latin typeface="Calibri"/>
                <a:ea typeface="Calibri"/>
                <a:cs typeface="Calibri"/>
                <a:sym typeface="Calibri"/>
              </a:rPr>
              <a:t>cram</a:t>
            </a:r>
            <a:r>
              <a:rPr lang="nl-BE" sz="1200" b="1" i="1" u="none" strike="noStrike" cap="none" dirty="0">
                <a:solidFill>
                  <a:schemeClr val="dk1"/>
                </a:solidFill>
                <a:effectLst/>
                <a:latin typeface="Calibri"/>
                <a:ea typeface="Calibri"/>
                <a:cs typeface="Calibri"/>
                <a:sym typeface="Calibri"/>
              </a:rPr>
              <a:t>-down</a:t>
            </a:r>
            <a:r>
              <a:rPr lang="nl-BE" sz="1200" b="1" i="0" u="none" strike="noStrike" cap="none" dirty="0">
                <a:solidFill>
                  <a:schemeClr val="dk1"/>
                </a:solidFill>
                <a:effectLst/>
                <a:latin typeface="Calibri"/>
                <a:ea typeface="Calibri"/>
                <a:cs typeface="Calibri"/>
                <a:sym typeface="Calibri"/>
              </a:rPr>
              <a:t> (art. XX.83/18 WER): </a:t>
            </a:r>
            <a:r>
              <a:rPr lang="nl-BE" sz="1200" b="0" i="0" u="none" strike="noStrike" cap="none" dirty="0">
                <a:solidFill>
                  <a:schemeClr val="dk1"/>
                </a:solidFill>
                <a:effectLst/>
                <a:latin typeface="Calibri"/>
                <a:ea typeface="Calibri"/>
                <a:cs typeface="Calibri"/>
                <a:sym typeface="Calibri"/>
              </a:rPr>
              <a:t>in geval één of meerdere categorie van schuldeisers tegen het plan stemt, heeft de rechter de mogelijkheid om deze tegenstem te </a:t>
            </a:r>
            <a:r>
              <a:rPr lang="nl-BE" sz="1200" b="0" i="1" u="none" strike="noStrike" cap="none" dirty="0">
                <a:solidFill>
                  <a:schemeClr val="dk1"/>
                </a:solidFill>
                <a:effectLst/>
                <a:latin typeface="Calibri"/>
                <a:ea typeface="Calibri"/>
                <a:cs typeface="Calibri"/>
                <a:sym typeface="Calibri"/>
              </a:rPr>
              <a:t>overrulen</a:t>
            </a:r>
            <a:r>
              <a:rPr lang="nl-BE" sz="1200" b="0" i="0" u="none" strike="noStrike" cap="none" dirty="0">
                <a:solidFill>
                  <a:schemeClr val="dk1"/>
                </a:solidFill>
                <a:effectLst/>
                <a:latin typeface="Calibri"/>
                <a:ea typeface="Calibri"/>
                <a:cs typeface="Calibri"/>
                <a:sym typeface="Calibri"/>
              </a:rPr>
              <a:t> en het plan alsnog te homologeren, mits voldaan is aan bijkomende homologatiecriteria. Om te garanderen dat er voldoende draagvlak is voor het akkoord, voorziet het Wetsontwerp dat het plan moet zijn goedgekeurd door de meerderheid van de categorieën, waarbij er minstens één “hogere” categorie van schuldeisers voor heeft gestemd. Zijn er maar twee categorieën, dan moet er uiteraard minstens één categorie voor hebben gestemd. De niet-instemmende categorieën van schuldeisers worden beschermd doordat er niet in hun nadeel mag worden afgeweken van de wettelijke of contractuele rangorde die zou gelden bij faillissement of gedwongen vereffening, tenzij voor die afwijking een redelijke grond bestaat en de genoemde schuldeisers of kapitaalhouders daardoor niet kennelijk worden benadeeld.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200" b="0"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b="0" i="0" u="none" strike="noStrike" cap="none" dirty="0" err="1">
                <a:solidFill>
                  <a:schemeClr val="dk1"/>
                </a:solidFill>
                <a:effectLst/>
                <a:latin typeface="Calibri"/>
                <a:ea typeface="Calibri"/>
                <a:cs typeface="Calibri"/>
                <a:sym typeface="Calibri"/>
              </a:rPr>
              <a:t>MvT</a:t>
            </a:r>
            <a:r>
              <a:rPr lang="nl-BE" sz="1200" b="0" i="0" u="none" strike="noStrike" cap="none" dirty="0">
                <a:solidFill>
                  <a:schemeClr val="dk1"/>
                </a:solidFill>
                <a:effectLst/>
                <a:latin typeface="Calibri"/>
                <a:ea typeface="Calibri"/>
                <a:cs typeface="Calibri"/>
                <a:sym typeface="Calibri"/>
              </a:rPr>
              <a:t>: Het ontwerp heeft dus gekozen voor de </a:t>
            </a:r>
            <a:r>
              <a:rPr lang="nl-BE" sz="1200" b="1" i="0" u="none" strike="noStrike" cap="none" dirty="0">
                <a:solidFill>
                  <a:schemeClr val="dk1"/>
                </a:solidFill>
                <a:effectLst/>
                <a:latin typeface="Calibri"/>
                <a:ea typeface="Calibri"/>
                <a:cs typeface="Calibri"/>
                <a:sym typeface="Calibri"/>
              </a:rPr>
              <a:t>absolute voorrangsregel</a:t>
            </a:r>
            <a:r>
              <a:rPr lang="nl-BE" sz="1200" b="0" i="0" u="none" strike="noStrike" cap="none" dirty="0">
                <a:solidFill>
                  <a:schemeClr val="dk1"/>
                </a:solidFill>
                <a:effectLst/>
                <a:latin typeface="Calibri"/>
                <a:ea typeface="Calibri"/>
                <a:cs typeface="Calibri"/>
                <a:sym typeface="Calibri"/>
              </a:rPr>
              <a:t>. Deze regel waarborgt de rangorde van voorrang zoals die zou gelden in geval van faillissement of gedwongen vereffening. De absolute voorrangsregel heeft als ijkpunt de reorganisatiewaarde zoals vervat in het reorganisatieplan. De absolute voorrangsregel waarborgt dat een categorie haar eerlijk aandeel in </a:t>
            </a:r>
            <a:r>
              <a:rPr lang="nl-BE" sz="1200" b="1" i="0" u="none" strike="noStrike" cap="none" dirty="0">
                <a:solidFill>
                  <a:schemeClr val="dk1"/>
                </a:solidFill>
                <a:effectLst/>
                <a:latin typeface="Calibri"/>
                <a:ea typeface="Calibri"/>
                <a:cs typeface="Calibri"/>
                <a:sym typeface="Calibri"/>
              </a:rPr>
              <a:t>de reorganisatiewaarde </a:t>
            </a:r>
            <a:r>
              <a:rPr lang="nl-BE" sz="1200" b="0" i="0" u="none" strike="noStrike" cap="none" dirty="0">
                <a:solidFill>
                  <a:schemeClr val="dk1"/>
                </a:solidFill>
                <a:effectLst/>
                <a:latin typeface="Calibri"/>
                <a:ea typeface="Calibri"/>
                <a:cs typeface="Calibri"/>
                <a:sym typeface="Calibri"/>
              </a:rPr>
              <a:t>krijgt.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b="0" i="0" u="none" strike="noStrike" cap="none" dirty="0">
                <a:solidFill>
                  <a:schemeClr val="dk1"/>
                </a:solidFill>
                <a:effectLst/>
                <a:latin typeface="Calibri"/>
                <a:ea typeface="Calibri"/>
                <a:cs typeface="Calibri"/>
                <a:sym typeface="Calibri"/>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b="0" i="0" u="none" strike="noStrike" cap="none" dirty="0">
                <a:solidFill>
                  <a:schemeClr val="dk1"/>
                </a:solidFill>
                <a:effectLst/>
                <a:latin typeface="Calibri"/>
                <a:ea typeface="Calibri"/>
                <a:cs typeface="Calibri"/>
                <a:sym typeface="Calibri"/>
              </a:rPr>
              <a:t>Schuldeisers kunnen evenwel een groter deel van de reorganisatiewaarde krijgen dan waar ze volgens de APR recht op hebben, mits daar een redelijke grond voor bestaat.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sz="1200" b="0"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sz="1200" b="0" i="0" u="none" strike="noStrike" cap="none" dirty="0">
                <a:solidFill>
                  <a:schemeClr val="dk1"/>
                </a:solidFill>
                <a:effectLst/>
                <a:latin typeface="Calibri"/>
                <a:ea typeface="Calibri"/>
                <a:cs typeface="Calibri"/>
                <a:sym typeface="Calibri"/>
              </a:rPr>
              <a:t>Nuttige cijfervoorbeelden in de </a:t>
            </a:r>
            <a:r>
              <a:rPr lang="nl-BE" sz="1200" b="0" i="0" u="none" strike="noStrike" cap="none" dirty="0" err="1">
                <a:solidFill>
                  <a:schemeClr val="dk1"/>
                </a:solidFill>
                <a:effectLst/>
                <a:latin typeface="Calibri"/>
                <a:ea typeface="Calibri"/>
                <a:cs typeface="Calibri"/>
                <a:sym typeface="Calibri"/>
              </a:rPr>
              <a:t>MvT</a:t>
            </a:r>
            <a:r>
              <a:rPr lang="nl-BE" sz="1200" b="0" i="0" u="none" strike="noStrike" cap="none" dirty="0">
                <a:solidFill>
                  <a:schemeClr val="dk1"/>
                </a:solidFill>
                <a:effectLst/>
                <a:latin typeface="Calibri"/>
                <a:ea typeface="Calibri"/>
                <a:cs typeface="Calibri"/>
                <a:sym typeface="Calibri"/>
              </a:rPr>
              <a:t>.</a:t>
            </a:r>
          </a:p>
          <a:p>
            <a:endParaRPr lang="nl-BE" dirty="0"/>
          </a:p>
          <a:p>
            <a:r>
              <a:rPr lang="nl-BE" dirty="0"/>
              <a:t>Kans dat men vrijwillig voor dit systeem zou kiezen, lijkt klein.</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18</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7386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Strategy</a:t>
            </a:r>
            <a:r>
              <a:rPr lang="nl-BE" dirty="0"/>
              <a:t> is </a:t>
            </a:r>
            <a:r>
              <a:rPr lang="nl-BE" dirty="0" err="1"/>
              <a:t>the</a:t>
            </a:r>
            <a:r>
              <a:rPr lang="nl-BE" dirty="0"/>
              <a:t> </a:t>
            </a:r>
            <a:r>
              <a:rPr lang="nl-BE" dirty="0" err="1"/>
              <a:t>key</a:t>
            </a:r>
            <a:r>
              <a:rPr lang="nl-BE" dirty="0"/>
              <a:t> =&gt; in de toekomst zal er over een reorganisatieplan – toch voor de niet kmo – beter moeten worden nagedacht. Objectief: instemming in alle categorieën!</a:t>
            </a:r>
          </a:p>
          <a:p>
            <a:endParaRPr lang="nl-BE" dirty="0"/>
          </a:p>
          <a:p>
            <a:r>
              <a:rPr lang="nl-BE" dirty="0"/>
              <a:t>Zal één en ander dus bemoeilijken, wat weinig waarachtig maakt dat kmo’s vrijwillig zouden kiezen voor de toepassing van de regels voor grote ondernemingen, wat de wetgever wel als mogelijkheid voorziet.</a:t>
            </a:r>
          </a:p>
          <a:p>
            <a:endParaRPr lang="nl-BE" dirty="0"/>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19</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6019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dirty="0"/>
              <a:t>Het wetsontwerp voegt in boek XX, naar voorbeeld van het voorbereidend akkoord, een nieuwe besloten procedure van gerechtelijke reorganisatie in. De procedure is vertrouwelijk en laat toe akkoorden te sluiten met een beperkt aantal schuldeisers zonder dat dit het krediet van de onderneming doet wankelen. Omwille van besloten, vertrouwelijk karakter is er geen opschorting.</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Niet-betrokken schuldeisers blijven dus buiten het plan en behouden hun volledige vordering.</a:t>
            </a:r>
          </a:p>
          <a:p>
            <a:pPr marL="0" lvl="0" indent="0" algn="l" rtl="0">
              <a:spcBef>
                <a:spcPts val="0"/>
              </a:spcBef>
              <a:spcAft>
                <a:spcPts val="0"/>
              </a:spcAft>
              <a:buNone/>
            </a:pPr>
            <a:endParaRPr lang="nl-B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dirty="0"/>
              <a:t>Zij kan worden ingesteld op initiatief van de schuldenaar, maar ook op initiatief van schuldeisers. </a:t>
            </a:r>
          </a:p>
          <a:p>
            <a:pPr marL="0" lvl="0" indent="0" algn="l" rtl="0">
              <a:spcBef>
                <a:spcPts val="0"/>
              </a:spcBef>
              <a:spcAft>
                <a:spcPts val="0"/>
              </a:spcAft>
              <a:buNone/>
            </a:pPr>
            <a:endParaRPr lang="nl-BE" dirty="0"/>
          </a:p>
          <a:p>
            <a:pPr marL="0" lvl="0" indent="0" algn="l" rtl="0">
              <a:spcBef>
                <a:spcPts val="0"/>
              </a:spcBef>
              <a:spcAft>
                <a:spcPts val="0"/>
              </a:spcAft>
              <a:buNone/>
            </a:pPr>
            <a:endParaRPr lang="nl-BE" dirty="0"/>
          </a:p>
          <a:p>
            <a:r>
              <a:rPr lang="nl-BE" sz="1200" b="0" i="0" u="none" strike="noStrike" cap="none" dirty="0">
                <a:solidFill>
                  <a:schemeClr val="dk1"/>
                </a:solidFill>
                <a:effectLst/>
                <a:latin typeface="Calibri"/>
                <a:ea typeface="Calibri"/>
                <a:cs typeface="Calibri"/>
                <a:sym typeface="Calibri"/>
              </a:rPr>
              <a:t> </a:t>
            </a:r>
          </a:p>
        </p:txBody>
      </p:sp>
      <p:sp>
        <p:nvSpPr>
          <p:cNvPr id="59" name="Google Shape;59;p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7624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r>
              <a:rPr lang="nl-BE" sz="1200" b="0" i="0" u="none" strike="noStrike" cap="none" dirty="0">
                <a:solidFill>
                  <a:schemeClr val="dk1"/>
                </a:solidFill>
                <a:effectLst/>
                <a:latin typeface="Calibri"/>
                <a:ea typeface="Calibri"/>
                <a:cs typeface="Calibri"/>
                <a:sym typeface="Calibri"/>
              </a:rPr>
              <a:t>Hoe? Aanstelling van een herstructureringsdeskundige met specifieke opdracht (zie slides).</a:t>
            </a:r>
          </a:p>
          <a:p>
            <a:endParaRPr lang="nl-BE" sz="1200" b="0" i="0" u="none" strike="noStrike" cap="none" dirty="0">
              <a:solidFill>
                <a:schemeClr val="dk1"/>
              </a:solidFill>
              <a:effectLst/>
              <a:latin typeface="Calibri"/>
              <a:ea typeface="Calibri"/>
              <a:cs typeface="Calibri"/>
              <a:sym typeface="Calibri"/>
            </a:endParaRPr>
          </a:p>
          <a:p>
            <a:r>
              <a:rPr lang="nl-BE" sz="1200" b="0" i="0" u="none" strike="noStrike" cap="none" dirty="0">
                <a:solidFill>
                  <a:schemeClr val="dk1"/>
                </a:solidFill>
                <a:effectLst/>
                <a:latin typeface="Calibri"/>
                <a:ea typeface="Calibri"/>
                <a:cs typeface="Calibri"/>
                <a:sym typeface="Calibri"/>
              </a:rPr>
              <a:t>Dubbele finaliteit: ofwel bekomen van minnelijk akkoord ofwel bekomen van collectief akkoord.</a:t>
            </a:r>
          </a:p>
        </p:txBody>
      </p:sp>
      <p:sp>
        <p:nvSpPr>
          <p:cNvPr id="59" name="Google Shape;59;p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030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 name="Google Shape;48;p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2744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cap="none" dirty="0">
                <a:solidFill>
                  <a:schemeClr val="dk1"/>
                </a:solidFill>
                <a:effectLst/>
                <a:latin typeface="Calibri"/>
                <a:ea typeface="Calibri"/>
                <a:cs typeface="Calibri"/>
                <a:sym typeface="Calibri"/>
              </a:rPr>
              <a:t>Met het wetsontwerp wijzigt de aard of finaliteit van de procedure overdracht onder gerechtelijk gezag (van GROGG naar OGG). </a:t>
            </a:r>
          </a:p>
          <a:p>
            <a:r>
              <a:rPr lang="nl-BE" dirty="0"/>
              <a:t>Art. XX.84. § 1. De overdracht onder gerechtelijk gezag van het geheel of een gedeelte van de activiteiten van een onderneming kan door de rechtbank bevolen worden teneinde een efficiënte vereffening van de rechtspersoon of van het patrimonium van de onderneming bedoeld in artikel I.1.1°, a), van dit Wetboek te verzekeren. De schuldenaar kan deze overdracht vragen in zijn verzoekschrift of later op elk ogenblik in de loop van de procedure.</a:t>
            </a:r>
            <a:endParaRPr lang="nl-BE" sz="1200" b="0" i="0" u="none" strike="noStrike" cap="none" dirty="0">
              <a:solidFill>
                <a:schemeClr val="dk1"/>
              </a:solidFill>
              <a:effectLst/>
              <a:latin typeface="Calibri"/>
              <a:ea typeface="Calibri"/>
              <a:cs typeface="Calibri"/>
              <a:sym typeface="Calibri"/>
            </a:endParaRPr>
          </a:p>
          <a:p>
            <a:endParaRPr lang="nl-BE" sz="1200" b="0" i="0" u="none" strike="noStrike" cap="none" dirty="0">
              <a:solidFill>
                <a:schemeClr val="dk1"/>
              </a:solidFill>
              <a:effectLst/>
              <a:latin typeface="Calibri"/>
              <a:ea typeface="Calibri"/>
              <a:cs typeface="Calibri"/>
              <a:sym typeface="Calibri"/>
            </a:endParaRPr>
          </a:p>
          <a:p>
            <a:r>
              <a:rPr lang="nl-BE" sz="1200" b="0" i="0" u="none" strike="noStrike" cap="none" dirty="0">
                <a:solidFill>
                  <a:schemeClr val="dk1"/>
                </a:solidFill>
                <a:effectLst/>
                <a:latin typeface="Calibri"/>
                <a:ea typeface="Calibri"/>
                <a:cs typeface="Calibri"/>
                <a:sym typeface="Calibri"/>
              </a:rPr>
              <a:t>De overdracht onder gerechtelijk gezag wordt dus omgevormd tot een vereffeningsprocedure met als doel de activa of de activiteiten van een onderneming die op faillissement afstevent over te dragen om zo de opbrengst voor de schuldeisers te maximaliseren. </a:t>
            </a:r>
            <a:r>
              <a:rPr lang="nl-BE" sz="1200" b="0" i="0" u="none" strike="noStrike" cap="none" dirty="0" err="1">
                <a:solidFill>
                  <a:schemeClr val="dk1"/>
                </a:solidFill>
                <a:effectLst/>
                <a:latin typeface="Calibri"/>
                <a:ea typeface="Calibri"/>
                <a:cs typeface="Calibri"/>
                <a:sym typeface="Calibri"/>
              </a:rPr>
              <a:t>MvT</a:t>
            </a:r>
            <a:r>
              <a:rPr lang="nl-BE" sz="1200" b="0" i="0" u="none" strike="noStrike" cap="none" dirty="0">
                <a:solidFill>
                  <a:schemeClr val="dk1"/>
                </a:solidFill>
                <a:effectLst/>
                <a:latin typeface="Calibri"/>
                <a:ea typeface="Calibri"/>
                <a:cs typeface="Calibri"/>
                <a:sym typeface="Calibri"/>
              </a:rPr>
              <a:t>: de procedure is dus van zeer verschillende aard van de vroegere overdracht die wel de mogelijkheid open liet van een beheerste doorstroming van een activiteit. Hier is er een breuk: het belang van de schuldeisers wordt gevrijwaard via een intelligente vereffening die al dan niet de waarde van bepaalde componenten van de onderneming kan vrijwaren.</a:t>
            </a:r>
          </a:p>
          <a:p>
            <a:endParaRPr lang="nl-BE" sz="1200" b="0" i="0" u="none" strike="noStrike" cap="none" dirty="0">
              <a:solidFill>
                <a:schemeClr val="dk1"/>
              </a:solidFill>
              <a:effectLst/>
              <a:latin typeface="Calibri"/>
              <a:ea typeface="Calibri"/>
              <a:cs typeface="Calibri"/>
              <a:sym typeface="Calibri"/>
            </a:endParaRPr>
          </a:p>
          <a:p>
            <a:r>
              <a:rPr lang="nl-BE" sz="1200" b="0" i="0" u="none" strike="noStrike" cap="none" dirty="0">
                <a:solidFill>
                  <a:schemeClr val="dk1"/>
                </a:solidFill>
                <a:effectLst/>
                <a:latin typeface="Calibri"/>
                <a:ea typeface="Calibri"/>
                <a:cs typeface="Calibri"/>
                <a:sym typeface="Calibri"/>
              </a:rPr>
              <a:t>Ratio? Conformeren aan de Europese rechtspraak (zie onder meer </a:t>
            </a:r>
            <a:r>
              <a:rPr lang="nl-BE" sz="1200" b="0" i="0" u="none" strike="noStrike" cap="none" dirty="0" err="1">
                <a:solidFill>
                  <a:schemeClr val="dk1"/>
                </a:solidFill>
                <a:effectLst/>
                <a:latin typeface="Calibri"/>
                <a:ea typeface="Calibri"/>
                <a:cs typeface="Calibri"/>
                <a:sym typeface="Calibri"/>
              </a:rPr>
              <a:t>Plessers</a:t>
            </a:r>
            <a:r>
              <a:rPr lang="nl-BE" sz="1200" b="0" i="0" u="none" strike="noStrike" cap="none" dirty="0">
                <a:solidFill>
                  <a:schemeClr val="dk1"/>
                </a:solidFill>
                <a:effectLst/>
                <a:latin typeface="Calibri"/>
                <a:ea typeface="Calibri"/>
                <a:cs typeface="Calibri"/>
                <a:sym typeface="Calibri"/>
              </a:rPr>
              <a:t>) </a:t>
            </a:r>
          </a:p>
          <a:p>
            <a:endParaRPr lang="nl-BE" sz="1200" b="0" i="0" u="none" strike="noStrike" cap="none" dirty="0">
              <a:solidFill>
                <a:schemeClr val="dk1"/>
              </a:solidFill>
              <a:effectLst/>
              <a:latin typeface="Calibri"/>
              <a:ea typeface="Calibri"/>
              <a:cs typeface="Calibri"/>
              <a:sym typeface="Calibri"/>
            </a:endParaRPr>
          </a:p>
          <a:p>
            <a:r>
              <a:rPr lang="nl-BE" sz="1200" b="0" i="0" u="none" strike="noStrike" cap="none" dirty="0">
                <a:solidFill>
                  <a:schemeClr val="dk1"/>
                </a:solidFill>
                <a:effectLst/>
                <a:latin typeface="Calibri"/>
                <a:ea typeface="Calibri"/>
                <a:cs typeface="Calibri"/>
                <a:sym typeface="Calibri"/>
              </a:rPr>
              <a:t>De overdracht blijft grotendeels op dezelfde manier verlopen. Nieuw is wel dat:</a:t>
            </a:r>
          </a:p>
          <a:p>
            <a:pPr>
              <a:buAutoNum type="arabicParenBoth"/>
            </a:pPr>
            <a:r>
              <a:rPr lang="nl-BE" sz="1200" b="0" i="0" u="none" strike="noStrike" cap="none" dirty="0">
                <a:solidFill>
                  <a:schemeClr val="dk1"/>
                </a:solidFill>
                <a:effectLst/>
                <a:latin typeface="Calibri"/>
                <a:ea typeface="Calibri"/>
                <a:cs typeface="Calibri"/>
                <a:sym typeface="Calibri"/>
              </a:rPr>
              <a:t>De rechtbank bij de opening van de procedure een vereffeningsdeskundige zal aanstellen (</a:t>
            </a:r>
            <a:r>
              <a:rPr lang="nl-BE" sz="1200" b="0" i="0" u="none" strike="noStrike" cap="none" dirty="0" err="1">
                <a:solidFill>
                  <a:schemeClr val="dk1"/>
                </a:solidFill>
                <a:effectLst/>
                <a:latin typeface="Calibri"/>
                <a:ea typeface="Calibri"/>
                <a:cs typeface="Calibri"/>
                <a:sym typeface="Calibri"/>
              </a:rPr>
              <a:t>ipv</a:t>
            </a:r>
            <a:r>
              <a:rPr lang="nl-BE" sz="1200" b="0" i="0" u="none" strike="noStrike" cap="none" dirty="0">
                <a:solidFill>
                  <a:schemeClr val="dk1"/>
                </a:solidFill>
                <a:effectLst/>
                <a:latin typeface="Calibri"/>
                <a:ea typeface="Calibri"/>
                <a:cs typeface="Calibri"/>
                <a:sym typeface="Calibri"/>
              </a:rPr>
              <a:t>. een mandataris), wat in lijn ligt met de wijziging van de aard van de procedure. De aangewezen vereffeningsdeskundige organiseert en </a:t>
            </a:r>
            <a:r>
              <a:rPr lang="nl-BE" sz="1200" b="0" i="0" u="none" strike="noStrike" cap="none" dirty="0" err="1">
                <a:solidFill>
                  <a:schemeClr val="dk1"/>
                </a:solidFill>
                <a:effectLst/>
                <a:latin typeface="Calibri"/>
                <a:ea typeface="Calibri"/>
                <a:cs typeface="Calibri"/>
                <a:sym typeface="Calibri"/>
              </a:rPr>
              <a:t>verrocjt</a:t>
            </a:r>
            <a:r>
              <a:rPr lang="nl-BE" sz="1200" b="0" i="0" u="none" strike="noStrike" cap="none" dirty="0">
                <a:solidFill>
                  <a:schemeClr val="dk1"/>
                </a:solidFill>
                <a:effectLst/>
                <a:latin typeface="Calibri"/>
                <a:ea typeface="Calibri"/>
                <a:cs typeface="Calibri"/>
                <a:sym typeface="Calibri"/>
              </a:rPr>
              <a:t> de overdracht.</a:t>
            </a:r>
          </a:p>
          <a:p>
            <a:pPr>
              <a:buAutoNum type="arabicParenBoth"/>
            </a:pPr>
            <a:r>
              <a:rPr lang="nl-BE" sz="1200" b="0" i="0" u="none" strike="noStrike" cap="none" dirty="0">
                <a:solidFill>
                  <a:schemeClr val="dk1"/>
                </a:solidFill>
                <a:effectLst/>
                <a:latin typeface="Calibri"/>
                <a:ea typeface="Calibri"/>
                <a:cs typeface="Calibri"/>
                <a:sym typeface="Calibri"/>
              </a:rPr>
              <a:t> Artikel XX.86 WER, u allen gekend nu dit de rechten en verplichtingen van werknemers die betrokken zijn bij een overdracht regelt, wordt ook aangepast, mede in lijn met de rechtspraak van het Hof van Justitie. Zo wordt er behouden dat “de keuze van de verkrijger moet worden bepaald door technische, economische en organisatorische redenen en dat de keuze moet gebeuren zonder verboden differentiatie”. Daarnaast wordt nu bepaald dat de Ondernemingsrechtbank nagaat of de overnemer zijn keuze inzake de over te nemen werknemers effectief heeft gemotiveerd op grond van deze EOT criteria en zonder verboden differentiatie. De rechtbank krijgt dus een controlebevoegdheid. De controle gebeurt op het niveau van de in </a:t>
            </a:r>
            <a:r>
              <a:rPr lang="nl-BE" sz="1200" b="0" i="0" u="none" strike="noStrike" cap="none" dirty="0" err="1">
                <a:solidFill>
                  <a:schemeClr val="dk1"/>
                </a:solidFill>
                <a:effectLst/>
                <a:latin typeface="Calibri"/>
                <a:ea typeface="Calibri"/>
                <a:cs typeface="Calibri"/>
                <a:sym typeface="Calibri"/>
              </a:rPr>
              <a:t>concreto</a:t>
            </a:r>
            <a:r>
              <a:rPr lang="nl-BE" sz="1200" b="0" i="0" u="none" strike="noStrike" cap="none" dirty="0">
                <a:solidFill>
                  <a:schemeClr val="dk1"/>
                </a:solidFill>
                <a:effectLst/>
                <a:latin typeface="Calibri"/>
                <a:ea typeface="Calibri"/>
                <a:cs typeface="Calibri"/>
                <a:sym typeface="Calibri"/>
              </a:rPr>
              <a:t> relevante categorieën van werknemers (niet individueel). In geval de motivering niet behoorlijk is, kan de rechtbank de overdracht weigeren.</a:t>
            </a:r>
          </a:p>
          <a:p>
            <a:pPr>
              <a:buAutoNum type="arabicParenBoth"/>
            </a:pPr>
            <a:r>
              <a:rPr lang="nl-BE" sz="1200" b="0" i="0" u="none" strike="noStrike" cap="none" dirty="0">
                <a:solidFill>
                  <a:schemeClr val="dk1"/>
                </a:solidFill>
                <a:effectLst/>
                <a:latin typeface="Calibri"/>
                <a:ea typeface="Calibri"/>
                <a:cs typeface="Calibri"/>
                <a:sym typeface="Calibri"/>
              </a:rPr>
              <a:t>De vereffeningsdeskundige moet daarnaast het bedrag </a:t>
            </a:r>
            <a:r>
              <a:rPr lang="nl-BE" sz="1200" b="0" i="0" u="none" strike="noStrike" cap="none" dirty="0" err="1">
                <a:solidFill>
                  <a:schemeClr val="dk1"/>
                </a:solidFill>
                <a:effectLst/>
                <a:latin typeface="Calibri"/>
                <a:ea typeface="Calibri"/>
                <a:cs typeface="Calibri"/>
                <a:sym typeface="Calibri"/>
              </a:rPr>
              <a:t>provisioneren</a:t>
            </a:r>
            <a:r>
              <a:rPr lang="nl-BE" sz="1200" b="0" i="0" u="none" strike="noStrike" cap="none" dirty="0">
                <a:solidFill>
                  <a:schemeClr val="dk1"/>
                </a:solidFill>
                <a:effectLst/>
                <a:latin typeface="Calibri"/>
                <a:ea typeface="Calibri"/>
                <a:cs typeface="Calibri"/>
                <a:sym typeface="Calibri"/>
              </a:rPr>
              <a:t> dat zal toelaten om de kosten van latere faillissement of vereffening te dekken.</a:t>
            </a:r>
          </a:p>
          <a:p>
            <a:pPr>
              <a:buAutoNum type="arabicParenBoth"/>
            </a:pPr>
            <a:r>
              <a:rPr lang="nl-BE" sz="1200" b="0" i="0" u="none" strike="noStrike" cap="none" dirty="0">
                <a:solidFill>
                  <a:schemeClr val="dk1"/>
                </a:solidFill>
                <a:effectLst/>
                <a:latin typeface="Calibri"/>
                <a:ea typeface="Calibri"/>
                <a:cs typeface="Calibri"/>
                <a:sym typeface="Calibri"/>
              </a:rPr>
              <a:t>Tot slot is ook nieuw wat er gebeurt nadat de overdracht is uitgevoerd. Nieuw art. XX.93/1 WER ingevoerd, dat de rechtbank verplicht de schuldenaar op te roepen om het faillissement of de vereffening van de schuldenaar te kunnen uitspreken. Het faillissement of vereffening zijn immers geen automatisch gevolg (na de overdacht) en het gebeurde dat onderneming vervolgens bleef bestaan. Deze verderzetting is niet meer aan de orde en strookt niet met vereffeningsgedachte. Als niet de vereffeningsdeskundige wordt aangesteld als curator of vereffenaar, omvat §2 van dit artikel een regeling over de overdracht van de opbrengt van de overdracht.</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22</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0890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Naast de reorganisatie procedure, brengt het wetsontwerp ook enkele wijzigingen aan de faillissementsprocedure, te beginnen met de introductie van een “nieuw concept”, zijnde het stil faillissement. Zoals jullie weten in het verleden al eens een poging geweest om zogenaamde pre pack te introduceren, maar dit is toch niet gerealiseerd omwille van de Smallsteps rechtspraak.</a:t>
            </a:r>
          </a:p>
          <a:p>
            <a:endParaRPr lang="nl-BE" dirty="0"/>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23</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9667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cap="none" dirty="0">
                <a:solidFill>
                  <a:schemeClr val="dk1"/>
                </a:solidFill>
                <a:effectLst/>
                <a:latin typeface="Calibri"/>
                <a:ea typeface="Calibri"/>
                <a:cs typeface="Calibri"/>
                <a:sym typeface="Calibri"/>
              </a:rPr>
              <a:t>Een onderneming die meent dat hij heeft opgehouden te betalen kan aan de rechtbank vragen het faillissement voor te bereiden, alvorens er aangifte van te doen. Daartoe zal men een verzoekschrift kunnen indienen waarin de onderneming vraagt om failliet te worden verklaard nádat ze de kans heeft gekregen om in alle beslotenheid de overgang van een deel of het geheel van haar activa en activiteiten voor te bereiden. </a:t>
            </a:r>
          </a:p>
          <a:p>
            <a:r>
              <a:rPr lang="nl-BE" sz="1200" b="0" i="0" u="none" strike="noStrike" cap="none" dirty="0" err="1">
                <a:solidFill>
                  <a:schemeClr val="dk1"/>
                </a:solidFill>
                <a:effectLst/>
                <a:latin typeface="Calibri"/>
                <a:ea typeface="Calibri"/>
                <a:cs typeface="Calibri"/>
                <a:sym typeface="Calibri"/>
              </a:rPr>
              <a:t>MvT</a:t>
            </a:r>
            <a:r>
              <a:rPr lang="nl-BE" sz="1200" b="0" i="0" u="none" strike="noStrike" cap="none" dirty="0">
                <a:solidFill>
                  <a:schemeClr val="dk1"/>
                </a:solidFill>
                <a:effectLst/>
                <a:latin typeface="Calibri"/>
                <a:ea typeface="Calibri"/>
                <a:cs typeface="Calibri"/>
                <a:sym typeface="Calibri"/>
              </a:rPr>
              <a:t>: het betreft hier vooral de mogelijkheid voor een onderneming om niet de volledige waarde te verliezen van een onderneming die als </a:t>
            </a:r>
            <a:r>
              <a:rPr lang="nl-BE" sz="1200" b="0" i="0" u="none" strike="noStrike" cap="none" dirty="0" err="1">
                <a:solidFill>
                  <a:schemeClr val="dk1"/>
                </a:solidFill>
                <a:effectLst/>
                <a:latin typeface="Calibri"/>
                <a:ea typeface="Calibri"/>
                <a:cs typeface="Calibri"/>
                <a:sym typeface="Calibri"/>
              </a:rPr>
              <a:t>going</a:t>
            </a:r>
            <a:r>
              <a:rPr lang="nl-BE" sz="1200" b="0" i="0" u="none" strike="noStrike" cap="none" dirty="0">
                <a:solidFill>
                  <a:schemeClr val="dk1"/>
                </a:solidFill>
                <a:effectLst/>
                <a:latin typeface="Calibri"/>
                <a:ea typeface="Calibri"/>
                <a:cs typeface="Calibri"/>
                <a:sym typeface="Calibri"/>
              </a:rPr>
              <a:t> concern meer waarde heeft dan bij een </a:t>
            </a:r>
            <a:r>
              <a:rPr lang="nl-BE" sz="1200" b="0" i="0" u="none" strike="noStrike" cap="none" dirty="0" err="1">
                <a:solidFill>
                  <a:schemeClr val="dk1"/>
                </a:solidFill>
                <a:effectLst/>
                <a:latin typeface="Calibri"/>
                <a:ea typeface="Calibri"/>
                <a:cs typeface="Calibri"/>
                <a:sym typeface="Calibri"/>
              </a:rPr>
              <a:t>stukgewijze</a:t>
            </a:r>
            <a:r>
              <a:rPr lang="nl-BE" sz="1200" b="0" i="0" u="none" strike="noStrike" cap="none" dirty="0">
                <a:solidFill>
                  <a:schemeClr val="dk1"/>
                </a:solidFill>
                <a:effectLst/>
                <a:latin typeface="Calibri"/>
                <a:ea typeface="Calibri"/>
                <a:cs typeface="Calibri"/>
                <a:sym typeface="Calibri"/>
              </a:rPr>
              <a:t> verkoop. Tweede, bijkomend doel is om “auto-cessie” te vermijden, nl. dat er wordt onderhandeld met één kandidaat die dan na faillissement meteen kan kopen omdat die de enige is die over alle informatie beschikt. Beter om onderhandelingen te laten lopen onder toezicht van de rechtbank en door toekomstige curator.</a:t>
            </a:r>
          </a:p>
          <a:p>
            <a:endParaRPr lang="nl-BE" sz="1200" b="0" i="0" u="none" strike="noStrike" cap="none" dirty="0">
              <a:solidFill>
                <a:schemeClr val="dk1"/>
              </a:solidFill>
              <a:effectLst/>
              <a:latin typeface="Calibri"/>
              <a:ea typeface="Calibri"/>
              <a:cs typeface="Calibri"/>
              <a:sym typeface="Calibri"/>
            </a:endParaRPr>
          </a:p>
          <a:p>
            <a:r>
              <a:rPr lang="nl-BE" sz="1200" b="0" i="0" u="none" strike="noStrike" cap="none" dirty="0">
                <a:solidFill>
                  <a:schemeClr val="dk1"/>
                </a:solidFill>
                <a:effectLst/>
                <a:latin typeface="Calibri"/>
                <a:ea typeface="Calibri"/>
                <a:cs typeface="Calibri"/>
                <a:sym typeface="Calibri"/>
              </a:rPr>
              <a:t>De procedure loopt volledig vertrouwelijk om het negatief effect van een faillissement te vermijden.</a:t>
            </a:r>
          </a:p>
          <a:p>
            <a:endParaRPr lang="nl-BE" sz="1200" b="0" i="0" u="none" strike="noStrike" cap="none" dirty="0">
              <a:solidFill>
                <a:schemeClr val="dk1"/>
              </a:solidFill>
              <a:effectLst/>
              <a:latin typeface="Calibri"/>
              <a:ea typeface="Calibri"/>
              <a:cs typeface="Calibri"/>
              <a:sym typeface="Calibri"/>
            </a:endParaRPr>
          </a:p>
          <a:p>
            <a:r>
              <a:rPr lang="nl-BE" sz="1200" b="0" i="0" u="none" strike="noStrike" cap="none" dirty="0">
                <a:solidFill>
                  <a:schemeClr val="dk1"/>
                </a:solidFill>
                <a:effectLst/>
                <a:latin typeface="Calibri"/>
                <a:ea typeface="Calibri"/>
                <a:cs typeface="Calibri"/>
                <a:sym typeface="Calibri"/>
              </a:rPr>
              <a:t>Hoe? Onderneming moet een verzoekschrift neerleggen waarin zij moet aantonen dat deze wijze van voorbereiding van het faillissement (i) de vereffening van de onderneming vergemakkelijkt waarbij een zo hoog mogelijke uitbetaling aan de gezamenlijke schuldeisers wordt bereikt en (ii) de werkgelegenheid zo veel mogelijk wordt behouden. </a:t>
            </a:r>
          </a:p>
          <a:p>
            <a:r>
              <a:rPr lang="nl-BE" sz="1200" b="0" i="0" u="none" strike="noStrike" cap="none" dirty="0">
                <a:solidFill>
                  <a:schemeClr val="dk1"/>
                </a:solidFill>
                <a:effectLst/>
                <a:latin typeface="Calibri"/>
                <a:ea typeface="Calibri"/>
                <a:cs typeface="Calibri"/>
                <a:sym typeface="Calibri"/>
              </a:rPr>
              <a:t> </a:t>
            </a:r>
          </a:p>
          <a:p>
            <a:r>
              <a:rPr lang="nl-BE" sz="1200" b="0" i="0" u="none" strike="noStrike" cap="none" dirty="0">
                <a:solidFill>
                  <a:schemeClr val="dk1"/>
                </a:solidFill>
                <a:effectLst/>
                <a:latin typeface="Calibri"/>
                <a:ea typeface="Calibri"/>
                <a:cs typeface="Calibri"/>
                <a:sym typeface="Calibri"/>
              </a:rPr>
              <a:t>Er worden twee nieuwe “functies” in het leven geroepen, namelijk de "beoogd curator" en de "beoogd rechter-commissaris". Zij worden aangesteld voor een periode van 30 dagen, die verlengbaar is. De beoogd curator zal nagaan of het door de onderneming voorgestelde doel realiseerbaar is en moet worden betrokken bij de voorbereiding van het faillissement. Hij kan informatie opvragen bij de schuldenaar, maar kan niet zonder instemming van de schuldenaar contact opnemen met derden (</a:t>
            </a:r>
            <a:r>
              <a:rPr lang="nl-BE" sz="1200" b="0" i="0" u="none" strike="noStrike" cap="none" dirty="0" err="1">
                <a:solidFill>
                  <a:schemeClr val="dk1"/>
                </a:solidFill>
                <a:effectLst/>
                <a:latin typeface="Calibri"/>
                <a:ea typeface="Calibri"/>
                <a:cs typeface="Calibri"/>
                <a:sym typeface="Calibri"/>
              </a:rPr>
              <a:t>cfr</a:t>
            </a:r>
            <a:r>
              <a:rPr lang="nl-BE" sz="1200" b="0" i="0" u="none" strike="noStrike" cap="none" dirty="0">
                <a:solidFill>
                  <a:schemeClr val="dk1"/>
                </a:solidFill>
                <a:effectLst/>
                <a:latin typeface="Calibri"/>
                <a:ea typeface="Calibri"/>
                <a:cs typeface="Calibri"/>
                <a:sym typeface="Calibri"/>
              </a:rPr>
              <a:t>. vertrouwelijkheid).</a:t>
            </a:r>
          </a:p>
          <a:p>
            <a:endParaRPr lang="nl-BE" sz="1200" b="0" i="0" u="none" strike="noStrike" cap="none" dirty="0">
              <a:solidFill>
                <a:schemeClr val="dk1"/>
              </a:solidFill>
              <a:effectLst/>
              <a:latin typeface="Calibri"/>
              <a:ea typeface="Calibri"/>
              <a:cs typeface="Calibri"/>
              <a:sym typeface="Calibri"/>
            </a:endParaRPr>
          </a:p>
          <a:p>
            <a:r>
              <a:rPr lang="nl-BE" sz="1200" b="0" i="0" u="none" strike="noStrike" cap="none" dirty="0">
                <a:solidFill>
                  <a:schemeClr val="dk1"/>
                </a:solidFill>
                <a:effectLst/>
                <a:latin typeface="Calibri"/>
                <a:ea typeface="Calibri"/>
                <a:cs typeface="Calibri"/>
                <a:sym typeface="Calibri"/>
              </a:rPr>
              <a:t>Het stil faillissement blijft een voorbereiding. De overdracht zal pas plaatsvinden na de opening van het faillissement.</a:t>
            </a:r>
          </a:p>
          <a:p>
            <a:endParaRPr lang="nl-BE" sz="1200" b="0" i="0" u="none" strike="noStrike" cap="none" dirty="0">
              <a:solidFill>
                <a:schemeClr val="dk1"/>
              </a:solidFill>
              <a:effectLst/>
              <a:latin typeface="Calibri"/>
              <a:ea typeface="Calibri"/>
              <a:cs typeface="Calibri"/>
              <a:sym typeface="Calibri"/>
            </a:endParaRPr>
          </a:p>
          <a:p>
            <a:r>
              <a:rPr lang="nl-BE" sz="1200" b="0" i="0" u="none" strike="noStrike" cap="none" dirty="0">
                <a:solidFill>
                  <a:schemeClr val="dk1"/>
                </a:solidFill>
                <a:effectLst/>
                <a:latin typeface="Calibri"/>
                <a:ea typeface="Calibri"/>
                <a:cs typeface="Calibri"/>
                <a:sym typeface="Calibri"/>
              </a:rPr>
              <a:t>Tijdens deze procedure krijgt de schuldenaar geen bescherming of opschorting. De onderneming kan dus nog gedagvaard worden in faillissement. Kan daarnaast ook zelf het faillissement aanvragen. </a:t>
            </a:r>
          </a:p>
          <a:p>
            <a:r>
              <a:rPr lang="nl-BE" sz="1200" b="0" i="0" u="none" strike="noStrike" cap="none" dirty="0">
                <a:solidFill>
                  <a:schemeClr val="dk1"/>
                </a:solidFill>
                <a:effectLst/>
                <a:latin typeface="Calibri"/>
                <a:ea typeface="Calibri"/>
                <a:cs typeface="Calibri"/>
                <a:sym typeface="Calibri"/>
              </a:rPr>
              <a:t> </a:t>
            </a:r>
          </a:p>
          <a:p>
            <a:r>
              <a:rPr lang="nl-BE" sz="1200" b="0" i="0" u="none" strike="noStrike" cap="none" dirty="0">
                <a:solidFill>
                  <a:schemeClr val="dk1"/>
                </a:solidFill>
                <a:effectLst/>
                <a:latin typeface="Calibri"/>
                <a:ea typeface="Calibri"/>
                <a:cs typeface="Calibri"/>
                <a:sym typeface="Calibri"/>
              </a:rPr>
              <a:t>Voordelen ten aanzien van overdracht onder gerechtelijk gezag? Beslotenheid?</a:t>
            </a: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24</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0696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Tot slot staan we stil bij enkele wijzigingen in de faillissementsprocedure. Ook hier zijn de meeste wijzigingen geen verrassing, maar vloeien die voort uit of zijn die ontstaan door enkele discussies die zijn gerezen sinds de invoering van boek XX.</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25</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2219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Over het algemeen verschillende terminologische wijzigingen of praktische zaken die aangepakt worden. Bv. bespreking van de vereffeningswijze, wordt vaak als nutteloos ervaren omdat men niet komt opdagen. Daarom zal de gefailleerde voortaan moeten vragen om gehoord te worden.</a:t>
            </a:r>
          </a:p>
          <a:p>
            <a:endParaRPr lang="nl-BE" dirty="0"/>
          </a:p>
          <a:p>
            <a:r>
              <a:rPr lang="nl-BE" dirty="0"/>
              <a:t>Pikken drie specifieke punten uit:</a:t>
            </a:r>
          </a:p>
          <a:p>
            <a:endParaRPr lang="nl-BE" dirty="0"/>
          </a:p>
          <a:p>
            <a:r>
              <a:rPr lang="nl-BE" b="1" dirty="0"/>
              <a:t>Ten eerste</a:t>
            </a:r>
            <a:r>
              <a:rPr lang="nl-BE" dirty="0"/>
              <a:t>, wat aansluit op een eerder wetsontwerp van Koen </a:t>
            </a:r>
            <a:r>
              <a:rPr lang="nl-BE" dirty="0" err="1"/>
              <a:t>Geens</a:t>
            </a:r>
            <a:r>
              <a:rPr lang="nl-BE" dirty="0"/>
              <a:t>, zal de verzoeker tot faillietverklaring de mogelijkheid krijgen om subsidiair een vordering tot vereffening in te stellen. Leunt dus aan bij de zoektocht naar de meest efficiënte procedure.</a:t>
            </a:r>
          </a:p>
          <a:p>
            <a:r>
              <a:rPr lang="nl-BE" dirty="0"/>
              <a:t>Artikel XX.100: De in het eerste lid bedoelde verzoekers tot faillietverklaring kunnen door middel van dezelfde akte verzoeken dat de rechtbank, na te hebben vastgesteld dat de voorwaarden voor het faillissement zijn vervuld, de gerechtelijke ontbinding van de schuldenaar uitspreekt. De entiteit die vatbaar is voor ontbinding en vereffening en aangifte doet van haar faillissement kan in de aangifte zelf of op de daarop volgende zitting vragen dat de rechtbank, na te hebben vastgesteld dat de voorwaarden voor een faillissement verenigd zijn, de gerechtelijke ontbinding uitspreekt van de rechtspersoon. De rechtbank spreekt de gerechtelijke ontbinding uit wanneer er geen significante activa voorhanden zijn en het algemeen belang dergelijke beslissing vereist,</a:t>
            </a:r>
          </a:p>
          <a:p>
            <a:endParaRPr lang="nl-BE" dirty="0"/>
          </a:p>
          <a:p>
            <a:r>
              <a:rPr lang="nl-BE" b="1" dirty="0"/>
              <a:t>Ten tweede </a:t>
            </a:r>
            <a:r>
              <a:rPr lang="nl-BE" dirty="0"/>
              <a:t>is er de wijziging </a:t>
            </a:r>
            <a:r>
              <a:rPr lang="nl-BE" dirty="0" err="1"/>
              <a:t>mbt</a:t>
            </a:r>
            <a:r>
              <a:rPr lang="nl-BE" dirty="0"/>
              <a:t>. </a:t>
            </a:r>
            <a:r>
              <a:rPr lang="nl-BE" b="1" dirty="0"/>
              <a:t>de kwijtschelding</a:t>
            </a:r>
            <a:r>
              <a:rPr lang="nl-BE" dirty="0"/>
              <a:t>, waarover heel wat te doen is geweest. Het wetsontwerp voorziet dat de gefailleerde natuurlijke persoon automatisch wordt bevrijd van zijn restschulden zonder at hij daartoe een formeel verzoek moet indienen. Dit komt tegemoet aan de rechtspraak van het Grondwettelijk Hof en de “lacune” die was ontstaan voor personen die geen of te laat een verzoekschrift tot kwijtschelding hadden ingediend.</a:t>
            </a:r>
          </a:p>
          <a:p>
            <a:endParaRPr lang="nl-BE" dirty="0"/>
          </a:p>
          <a:p>
            <a:r>
              <a:rPr lang="nl-BE" dirty="0"/>
              <a:t>Daarnaast voorziet het ontwerp in een uitbreiding van de mogelijkheid tot weigering van de kwijtschelding in geval van niet-medewerking van de gefailleerde. </a:t>
            </a:r>
            <a:r>
              <a:rPr lang="nl-BE" dirty="0" err="1"/>
              <a:t>Cfr</a:t>
            </a:r>
            <a:r>
              <a:rPr lang="nl-BE" dirty="0"/>
              <a:t>. “slingerbeweging”; wetgever komt voorzichtig terug op zeer brede werking van kwijtschelding?</a:t>
            </a:r>
          </a:p>
          <a:p>
            <a:endParaRPr lang="nl-BE" dirty="0"/>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26</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8011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25 mei 2023 is het wetsontwerp tot omzetting van de herstructureringsrichtlijn goedgekeurd door de plenaire vergadering van de Kamer.</a:t>
            </a:r>
          </a:p>
          <a:p>
            <a:endParaRPr lang="nl-BE" dirty="0"/>
          </a:p>
          <a:p>
            <a:r>
              <a:rPr lang="nl-BE" dirty="0"/>
              <a:t>Afwachten of de nieuwe procedures, bijvoorbeeld die van het stil faillissement, effectief zullen worden toegepast en of de gerechtelijke reorganisatie – zijnde een procedure die eigenlijk, tegen alle verwachtingen in, vrij weinig wordt toegepast – een boost zal krijgen door de nieuwe opdeling en de vernieuwde finaliteit.</a:t>
            </a:r>
          </a:p>
          <a:p>
            <a:endParaRPr lang="nl-BE" dirty="0"/>
          </a:p>
          <a:p>
            <a:endParaRPr lang="nl-BE" dirty="0"/>
          </a:p>
          <a:p>
            <a:endParaRPr lang="nl-BE" dirty="0"/>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27</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2076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25 mei 2023 is het wetsontwerp tot omzetting van de herstructureringsrichtlijn goedgekeurd door de plenaire vergadering van de Kamer.</a:t>
            </a:r>
          </a:p>
          <a:p>
            <a:endParaRPr lang="nl-BE" dirty="0"/>
          </a:p>
          <a:p>
            <a:r>
              <a:rPr lang="nl-BE" dirty="0"/>
              <a:t>Wat de toekomst zal geven is onduidelijk.</a:t>
            </a:r>
          </a:p>
          <a:p>
            <a:endParaRPr lang="nl-BE" dirty="0"/>
          </a:p>
          <a:p>
            <a:r>
              <a:rPr lang="nl-BE" dirty="0"/>
              <a:t>Afwachten of de nieuwe procedures, bijvoorbeeld die van het stil faillissement, effectief zullen worden toegepast en of de gerechtelijke reorganisatie – zijnde een procedure die eigenlijk, tegen alle verwachtingen in, vrij weinig wordt toegepast – een boost zal krijgen door de nieuwe opdeling en de vernieuwde finaliteit.</a:t>
            </a: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28</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9537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98: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9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954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 name="Google Shape;54;p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340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dirty="0"/>
              <a:t>Hoofddoel van wetsontwerp is de omzetting van de Europese Richtlijn 2019/1023 van 20 juni 2019. De belangrijkste doelstellingen zijn om te zorgen voor: toegang tot, tweede kansenbeleid, …</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Het ontwerp is echter ruimer dan de omzetting alleen:</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Het wetsontwerp past de insolventiewetgeving ook aan aan de eisen gesteld door het Hof van Justitie en meer bepaald de principes ontwikkeld in de arresten </a:t>
            </a:r>
            <a:r>
              <a:rPr lang="nl-BE" dirty="0" err="1"/>
              <a:t>Plessers</a:t>
            </a:r>
            <a:r>
              <a:rPr lang="nl-BE" dirty="0"/>
              <a:t> en Heiploeg.</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Daarnaast worden enkele vormelijke aanpassingen doorgevoerd en wordt boek XX verder op punt gezet.</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Aangezien het onmogelijk is om het volledige ontwerp met jullie te overlopen in deze korte tijdspanne, sta ik in wat volgt stil bij de belangrijkste wijzigingen.</a:t>
            </a:r>
          </a:p>
        </p:txBody>
      </p:sp>
      <p:sp>
        <p:nvSpPr>
          <p:cNvPr id="59" name="Google Shape;59;p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87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dirty="0"/>
              <a:t>Aangezien het onmogelijk is om het volledige ontwerp met jullie te overlopen in deze korte tijdspanne, sta ik in wat volgt stil bij de belangrijkste wijzigingen.</a:t>
            </a:r>
          </a:p>
          <a:p>
            <a:endParaRPr lang="nl-BE" dirty="0"/>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5</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751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6</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9889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It’s </a:t>
            </a:r>
            <a:r>
              <a:rPr lang="nl-BE" dirty="0" err="1"/>
              <a:t>all</a:t>
            </a:r>
            <a:r>
              <a:rPr lang="nl-BE" dirty="0"/>
              <a:t> </a:t>
            </a:r>
            <a:r>
              <a:rPr lang="nl-BE" dirty="0" err="1"/>
              <a:t>about</a:t>
            </a:r>
            <a:r>
              <a:rPr lang="nl-BE" dirty="0"/>
              <a:t> data…!</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200" b="0" i="0" u="none" strike="noStrike" cap="none" smtClean="0">
                <a:solidFill>
                  <a:schemeClr val="dk1"/>
                </a:solidFill>
                <a:latin typeface="Calibri"/>
                <a:ea typeface="Calibri"/>
                <a:cs typeface="Calibri"/>
                <a:sym typeface="Calibri"/>
              </a:rPr>
              <a:t>7</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1612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dirty="0"/>
              <a:t>In lijn met de grote focus op preventie, worden de instrumenten voor vroegtijdige waarschuwing van schuldenaren met financiële moeilijkheden verfijnd en uitgebreid in het ontwerp.</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Artikel XX.21 voorziet in de creatie van een preventief instrument voor de verzameling van inlichtingen en gegevens die kunnen wijzen op dreigende insolventie, nl. het centraal register van economische knipperlichten.</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Er wordt daarnaast voorzien om het recht te geven aan een onderneming om kennis te nemen van de gegevens die op haar betrekking hebben.</a:t>
            </a:r>
            <a:endParaRPr dirty="0"/>
          </a:p>
        </p:txBody>
      </p:sp>
      <p:sp>
        <p:nvSpPr>
          <p:cNvPr id="59" name="Google Shape;59;p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9061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txBox="1">
            <a:spLocks noGrp="1"/>
          </p:cNvSpPr>
          <p:nvPr>
            <p:ph type="body" idx="1"/>
          </p:nvPr>
        </p:nvSpPr>
        <p:spPr>
          <a:xfrm>
            <a:off x="992665"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dirty="0"/>
              <a:t>In de praktijk wordt preventie en opsporing van ondernemingen in moeilijkheden reeds uitgevoerd door de Kamers voor Ondernemingen in Moeilijkheden. Met het wetsontwerp krijgen zij een grotere/meer centrale rol:</a:t>
            </a:r>
          </a:p>
          <a:p>
            <a:pPr marL="0" lvl="0" indent="0" algn="l" rtl="0">
              <a:spcBef>
                <a:spcPts val="0"/>
              </a:spcBef>
              <a:spcAft>
                <a:spcPts val="0"/>
              </a:spcAft>
              <a:buNone/>
            </a:pPr>
            <a:endParaRPr lang="nl-BE" dirty="0"/>
          </a:p>
          <a:p>
            <a:pPr marL="171450" lvl="0" indent="-171450" algn="l" rtl="0">
              <a:spcBef>
                <a:spcPts val="0"/>
              </a:spcBef>
              <a:spcAft>
                <a:spcPts val="0"/>
              </a:spcAft>
              <a:buFontTx/>
              <a:buChar char="-"/>
            </a:pPr>
            <a:r>
              <a:rPr lang="nl-BE" dirty="0"/>
              <a:t>De termijn voor een ambtshalve onderzoek wordt verlengd (een wijziging was al voorzien in de wet van 21 maart 2021), aangezien de praktijk leerde dat deze te kort was voor de behandeling van complexere zaken; </a:t>
            </a:r>
          </a:p>
          <a:p>
            <a:pPr marL="171450" lvl="0" indent="-171450" algn="l" rtl="0">
              <a:spcBef>
                <a:spcPts val="0"/>
              </a:spcBef>
              <a:spcAft>
                <a:spcPts val="0"/>
              </a:spcAft>
              <a:buFontTx/>
              <a:buChar char="-"/>
            </a:pPr>
            <a:r>
              <a:rPr lang="nl-BE" dirty="0"/>
              <a:t>Daarnaast is ook onderzoek mogelijk op verzoek van de schuldenaar: een onderneming in moeilijkheden kan aan de KOIM vragen om bepaalde schuldeisers op te roepen en te horen, en om bijstand te verlenen bij onderhandelingen. </a:t>
            </a:r>
          </a:p>
          <a:p>
            <a:pPr marL="0" lvl="0" indent="0" algn="l" rtl="0">
              <a:spcBef>
                <a:spcPts val="0"/>
              </a:spcBef>
              <a:spcAft>
                <a:spcPts val="0"/>
              </a:spcAft>
              <a:buFontTx/>
              <a:buNone/>
            </a:pPr>
            <a:endParaRPr lang="nl-BE" dirty="0"/>
          </a:p>
          <a:p>
            <a:pPr marL="0" lvl="0" indent="0" algn="l" rtl="0">
              <a:spcBef>
                <a:spcPts val="0"/>
              </a:spcBef>
              <a:spcAft>
                <a:spcPts val="0"/>
              </a:spcAft>
              <a:buFontTx/>
              <a:buNone/>
            </a:pPr>
            <a:r>
              <a:rPr lang="nl-BE" dirty="0"/>
              <a:t>Verder kan, ook op verzoek van de schuldenaar, een herstructureringsdeskundige aangesteld worden om de onderhandelingen met schuldeisers te faciliteren. Deze herneemt de taak van de ondernemingsbemiddelaar. De beslissing tot aanstelling en de verslagen van de herstructureringsdeskundige zijn vertrouwelijk.</a:t>
            </a:r>
          </a:p>
          <a:p>
            <a:pPr marL="0" lvl="0" indent="0" algn="l" rtl="0">
              <a:spcBef>
                <a:spcPts val="0"/>
              </a:spcBef>
              <a:spcAft>
                <a:spcPts val="0"/>
              </a:spcAft>
              <a:buFontTx/>
              <a:buNone/>
            </a:pPr>
            <a:endParaRPr lang="nl-BE" dirty="0"/>
          </a:p>
          <a:p>
            <a:pPr marL="0" lvl="0" indent="0" algn="l" rtl="0">
              <a:spcBef>
                <a:spcPts val="0"/>
              </a:spcBef>
              <a:spcAft>
                <a:spcPts val="0"/>
              </a:spcAft>
              <a:buFontTx/>
              <a:buNone/>
            </a:pPr>
            <a:r>
              <a:rPr lang="nl-BE" dirty="0"/>
              <a:t>Positief voor de uitvoerders van zo’n mandaat: vordering geniet voorrecht van artikel 17 en 19, 1° bij een navolgende samenloop </a:t>
            </a:r>
            <a:r>
              <a:rPr lang="nl-BE" dirty="0">
                <a:sym typeface="Wingdings" panose="05000000000000000000" pitchFamily="2" charset="2"/>
              </a:rPr>
              <a:t></a:t>
            </a:r>
            <a:endParaRPr lang="nl-BE" dirty="0"/>
          </a:p>
          <a:p>
            <a:pPr marL="0" lvl="0" indent="0" algn="l" rtl="0">
              <a:spcBef>
                <a:spcPts val="0"/>
              </a:spcBef>
              <a:spcAft>
                <a:spcPts val="0"/>
              </a:spcAft>
              <a:buNone/>
            </a:pPr>
            <a:endParaRPr dirty="0"/>
          </a:p>
        </p:txBody>
      </p:sp>
      <p:sp>
        <p:nvSpPr>
          <p:cNvPr id="59" name="Google Shape;59;p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7366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p:cSld name="Titeldia">
    <p:spTree>
      <p:nvGrpSpPr>
        <p:cNvPr id="1" name="Shape 15"/>
        <p:cNvGrpSpPr/>
        <p:nvPr/>
      </p:nvGrpSpPr>
      <p:grpSpPr>
        <a:xfrm>
          <a:off x="0" y="0"/>
          <a:ext cx="0" cy="0"/>
          <a:chOff x="0" y="0"/>
          <a:chExt cx="0" cy="0"/>
        </a:xfrm>
      </p:grpSpPr>
      <p:sp>
        <p:nvSpPr>
          <p:cNvPr id="16" name="Google Shape;16;p100"/>
          <p:cNvSpPr>
            <a:spLocks noGrp="1"/>
          </p:cNvSpPr>
          <p:nvPr>
            <p:ph type="pic" idx="2"/>
          </p:nvPr>
        </p:nvSpPr>
        <p:spPr>
          <a:xfrm>
            <a:off x="0" y="1"/>
            <a:ext cx="12192000" cy="54516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00"/>
          <p:cNvSpPr>
            <a:spLocks noGrp="1"/>
          </p:cNvSpPr>
          <p:nvPr>
            <p:ph type="dgm" idx="3"/>
          </p:nvPr>
        </p:nvSpPr>
        <p:spPr>
          <a:xfrm>
            <a:off x="-123462" y="4005263"/>
            <a:ext cx="7162438" cy="2133600"/>
          </a:xfrm>
          <a:prstGeom prst="rect">
            <a:avLst/>
          </a:prstGeom>
          <a:solidFill>
            <a:schemeClr val="dk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00"/>
          <p:cNvSpPr>
            <a:spLocks noGrp="1"/>
          </p:cNvSpPr>
          <p:nvPr>
            <p:ph type="dgm" idx="4"/>
          </p:nvPr>
        </p:nvSpPr>
        <p:spPr>
          <a:xfrm>
            <a:off x="8567195" y="-128336"/>
            <a:ext cx="3748267" cy="1904182"/>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100"/>
          <p:cNvSpPr txBox="1">
            <a:spLocks noGrp="1"/>
          </p:cNvSpPr>
          <p:nvPr>
            <p:ph type="ctrTitle"/>
          </p:nvPr>
        </p:nvSpPr>
        <p:spPr>
          <a:xfrm>
            <a:off x="1004346" y="4314959"/>
            <a:ext cx="5639522" cy="15326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alibri"/>
              <a:buNone/>
              <a:defRPr sz="4000"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 name="Google Shape;20;p100"/>
          <p:cNvPicPr preferRelativeResize="0"/>
          <p:nvPr/>
        </p:nvPicPr>
        <p:blipFill rotWithShape="1">
          <a:blip r:embed="rId2">
            <a:alphaModFix/>
          </a:blip>
          <a:srcRect/>
          <a:stretch/>
        </p:blipFill>
        <p:spPr>
          <a:xfrm>
            <a:off x="9375481" y="530099"/>
            <a:ext cx="2019300" cy="7239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1"/>
        <p:cNvGrpSpPr/>
        <p:nvPr/>
      </p:nvGrpSpPr>
      <p:grpSpPr>
        <a:xfrm>
          <a:off x="0" y="0"/>
          <a:ext cx="0" cy="0"/>
          <a:chOff x="0" y="0"/>
          <a:chExt cx="0" cy="0"/>
        </a:xfrm>
      </p:grpSpPr>
      <p:sp>
        <p:nvSpPr>
          <p:cNvPr id="22" name="Google Shape;22;p101"/>
          <p:cNvSpPr txBox="1">
            <a:spLocks noGrp="1"/>
          </p:cNvSpPr>
          <p:nvPr>
            <p:ph type="title"/>
          </p:nvPr>
        </p:nvSpPr>
        <p:spPr>
          <a:xfrm>
            <a:off x="1637818" y="752354"/>
            <a:ext cx="8795795" cy="114998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Calibri"/>
              <a:buNone/>
              <a:defRPr b="1" i="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01"/>
          <p:cNvSpPr txBox="1">
            <a:spLocks noGrp="1"/>
          </p:cNvSpPr>
          <p:nvPr>
            <p:ph type="body" idx="1"/>
          </p:nvPr>
        </p:nvSpPr>
        <p:spPr>
          <a:xfrm>
            <a:off x="1637818" y="2113982"/>
            <a:ext cx="8795795" cy="3639686"/>
          </a:xfrm>
          <a:prstGeom prst="rect">
            <a:avLst/>
          </a:prstGeom>
          <a:noFill/>
          <a:ln>
            <a:noFill/>
          </a:ln>
        </p:spPr>
        <p:txBody>
          <a:bodyPr spcFirstLastPara="1" wrap="square" lIns="91425" tIns="45700" rIns="91425" bIns="45700" anchor="t" anchorCtr="0">
            <a:noAutofit/>
          </a:bodyPr>
          <a:lstStyle>
            <a:lvl1pPr marL="457200" lvl="0" indent="-406400" algn="l">
              <a:lnSpc>
                <a:spcPct val="150000"/>
              </a:lnSpc>
              <a:spcBef>
                <a:spcPts val="1000"/>
              </a:spcBef>
              <a:spcAft>
                <a:spcPts val="0"/>
              </a:spcAft>
              <a:buClr>
                <a:schemeClr val="dk1"/>
              </a:buClr>
              <a:buSzPts val="2800"/>
              <a:buChar char="•"/>
              <a:defRPr b="0" i="0">
                <a:latin typeface="Calibri"/>
                <a:ea typeface="Calibri"/>
                <a:cs typeface="Calibri"/>
                <a:sym typeface="Calibri"/>
              </a:defRPr>
            </a:lvl1pPr>
            <a:lvl2pPr marL="914400" lvl="1" indent="-381000" algn="l">
              <a:lnSpc>
                <a:spcPct val="150000"/>
              </a:lnSpc>
              <a:spcBef>
                <a:spcPts val="500"/>
              </a:spcBef>
              <a:spcAft>
                <a:spcPts val="0"/>
              </a:spcAft>
              <a:buClr>
                <a:schemeClr val="dk1"/>
              </a:buClr>
              <a:buSzPts val="2400"/>
              <a:buChar char="•"/>
              <a:defRPr b="0" i="0">
                <a:latin typeface="Calibri"/>
                <a:ea typeface="Calibri"/>
                <a:cs typeface="Calibri"/>
                <a:sym typeface="Calibri"/>
              </a:defRPr>
            </a:lvl2pPr>
            <a:lvl3pPr marL="1371600" lvl="2" indent="-355600" algn="l">
              <a:lnSpc>
                <a:spcPct val="150000"/>
              </a:lnSpc>
              <a:spcBef>
                <a:spcPts val="5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50000"/>
              </a:lnSpc>
              <a:spcBef>
                <a:spcPts val="5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50000"/>
              </a:lnSpc>
              <a:spcBef>
                <a:spcPts val="5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101"/>
          <p:cNvPicPr preferRelativeResize="0"/>
          <p:nvPr/>
        </p:nvPicPr>
        <p:blipFill rotWithShape="1">
          <a:blip r:embed="rId2">
            <a:alphaModFix amt="35000"/>
          </a:blip>
          <a:srcRect r="74648"/>
          <a:stretch/>
        </p:blipFill>
        <p:spPr>
          <a:xfrm>
            <a:off x="-284544" y="4355728"/>
            <a:ext cx="1546185" cy="2186360"/>
          </a:xfrm>
          <a:prstGeom prst="rect">
            <a:avLst/>
          </a:prstGeom>
          <a:noFill/>
          <a:ln>
            <a:noFill/>
          </a:ln>
        </p:spPr>
      </p:pic>
      <p:sp>
        <p:nvSpPr>
          <p:cNvPr id="25" name="Google Shape;25;p101"/>
          <p:cNvSpPr txBox="1"/>
          <p:nvPr/>
        </p:nvSpPr>
        <p:spPr>
          <a:xfrm>
            <a:off x="9565512" y="6172756"/>
            <a:ext cx="2106592"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nl-BE" sz="1800" b="0" i="0" u="none" strike="noStrike" cap="none">
                <a:solidFill>
                  <a:schemeClr val="dk1"/>
                </a:solidFill>
                <a:latin typeface="Calibri"/>
                <a:ea typeface="Calibri"/>
                <a:cs typeface="Calibri"/>
                <a:sym typeface="Calibri"/>
              </a:rPr>
              <a:t>crivitspersyn.be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ussentitel">
  <p:cSld name="Tussentitel">
    <p:spTree>
      <p:nvGrpSpPr>
        <p:cNvPr id="1" name="Shape 26"/>
        <p:cNvGrpSpPr/>
        <p:nvPr/>
      </p:nvGrpSpPr>
      <p:grpSpPr>
        <a:xfrm>
          <a:off x="0" y="0"/>
          <a:ext cx="0" cy="0"/>
          <a:chOff x="0" y="0"/>
          <a:chExt cx="0" cy="0"/>
        </a:xfrm>
      </p:grpSpPr>
      <p:sp>
        <p:nvSpPr>
          <p:cNvPr id="27" name="Google Shape;27;p102"/>
          <p:cNvSpPr/>
          <p:nvPr/>
        </p:nvSpPr>
        <p:spPr>
          <a:xfrm>
            <a:off x="0" y="0"/>
            <a:ext cx="12192000" cy="6858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8" name="Google Shape;28;p102"/>
          <p:cNvPicPr preferRelativeResize="0"/>
          <p:nvPr/>
        </p:nvPicPr>
        <p:blipFill rotWithShape="1">
          <a:blip r:embed="rId2">
            <a:alphaModFix amt="20000"/>
          </a:blip>
          <a:srcRect r="73310"/>
          <a:stretch/>
        </p:blipFill>
        <p:spPr>
          <a:xfrm>
            <a:off x="978099" y="-1124371"/>
            <a:ext cx="7576356" cy="10176389"/>
          </a:xfrm>
          <a:prstGeom prst="rect">
            <a:avLst/>
          </a:prstGeom>
          <a:noFill/>
          <a:ln>
            <a:noFill/>
          </a:ln>
        </p:spPr>
      </p:pic>
      <p:sp>
        <p:nvSpPr>
          <p:cNvPr id="29" name="Google Shape;29;p102"/>
          <p:cNvSpPr txBox="1"/>
          <p:nvPr/>
        </p:nvSpPr>
        <p:spPr>
          <a:xfrm>
            <a:off x="8970380" y="5525571"/>
            <a:ext cx="23770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2000" b="0" i="0" u="none" strike="noStrike" cap="none">
                <a:solidFill>
                  <a:srgbClr val="BFBFBF"/>
                </a:solidFill>
                <a:latin typeface="Calibri"/>
                <a:ea typeface="Calibri"/>
                <a:cs typeface="Calibri"/>
                <a:sym typeface="Calibri"/>
              </a:rPr>
              <a:t>Juridisch maatwerk</a:t>
            </a:r>
            <a:endParaRPr/>
          </a:p>
        </p:txBody>
      </p:sp>
      <p:cxnSp>
        <p:nvCxnSpPr>
          <p:cNvPr id="30" name="Google Shape;30;p102"/>
          <p:cNvCxnSpPr/>
          <p:nvPr/>
        </p:nvCxnSpPr>
        <p:spPr>
          <a:xfrm rot="10800000">
            <a:off x="7523544" y="5734488"/>
            <a:ext cx="1238492" cy="0"/>
          </a:xfrm>
          <a:prstGeom prst="straightConnector1">
            <a:avLst/>
          </a:prstGeom>
          <a:noFill/>
          <a:ln w="9525" cap="flat" cmpd="sng">
            <a:solidFill>
              <a:srgbClr val="BFBFBF"/>
            </a:solidFill>
            <a:prstDash val="solid"/>
            <a:miter lim="800000"/>
            <a:headEnd type="none" w="sm" len="sm"/>
            <a:tailEnd type="none" w="sm" len="sm"/>
          </a:ln>
        </p:spPr>
      </p:cxnSp>
      <p:sp>
        <p:nvSpPr>
          <p:cNvPr id="31" name="Google Shape;31;p102"/>
          <p:cNvSpPr txBox="1">
            <a:spLocks noGrp="1"/>
          </p:cNvSpPr>
          <p:nvPr>
            <p:ph type="body" idx="1"/>
          </p:nvPr>
        </p:nvSpPr>
        <p:spPr>
          <a:xfrm>
            <a:off x="5162309" y="2564896"/>
            <a:ext cx="6185141" cy="2303463"/>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81000" algn="l">
              <a:lnSpc>
                <a:spcPct val="90000"/>
              </a:lnSpc>
              <a:spcBef>
                <a:spcPts val="500"/>
              </a:spcBef>
              <a:spcAft>
                <a:spcPts val="0"/>
              </a:spcAft>
              <a:buClr>
                <a:schemeClr val="lt1"/>
              </a:buClr>
              <a:buSzPts val="2400"/>
              <a:buChar char="•"/>
              <a:defRPr>
                <a:solidFill>
                  <a:schemeClr val="lt1"/>
                </a:solidFill>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solidFill>
                  <a:schemeClr val="lt1"/>
                </a:solidFill>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 name="Google Shape;32;p102"/>
          <p:cNvPicPr preferRelativeResize="0"/>
          <p:nvPr/>
        </p:nvPicPr>
        <p:blipFill rotWithShape="1">
          <a:blip r:embed="rId3">
            <a:alphaModFix/>
          </a:blip>
          <a:srcRect/>
          <a:stretch/>
        </p:blipFill>
        <p:spPr>
          <a:xfrm>
            <a:off x="9830320" y="859977"/>
            <a:ext cx="1517130" cy="54387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inddia" type="blank">
  <p:cSld name="BLANK">
    <p:spTree>
      <p:nvGrpSpPr>
        <p:cNvPr id="1" name="Shape 33"/>
        <p:cNvGrpSpPr/>
        <p:nvPr/>
      </p:nvGrpSpPr>
      <p:grpSpPr>
        <a:xfrm>
          <a:off x="0" y="0"/>
          <a:ext cx="0" cy="0"/>
          <a:chOff x="0" y="0"/>
          <a:chExt cx="0" cy="0"/>
        </a:xfrm>
      </p:grpSpPr>
      <p:sp>
        <p:nvSpPr>
          <p:cNvPr id="34" name="Google Shape;34;p103"/>
          <p:cNvSpPr/>
          <p:nvPr/>
        </p:nvSpPr>
        <p:spPr>
          <a:xfrm>
            <a:off x="0" y="0"/>
            <a:ext cx="12192000" cy="6858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 name="Google Shape;35;p103"/>
          <p:cNvPicPr preferRelativeResize="0"/>
          <p:nvPr/>
        </p:nvPicPr>
        <p:blipFill rotWithShape="1">
          <a:blip r:embed="rId2">
            <a:alphaModFix amt="20000"/>
          </a:blip>
          <a:srcRect r="73310"/>
          <a:stretch/>
        </p:blipFill>
        <p:spPr>
          <a:xfrm>
            <a:off x="-202519" y="1948151"/>
            <a:ext cx="3180276" cy="4271674"/>
          </a:xfrm>
          <a:prstGeom prst="rect">
            <a:avLst/>
          </a:prstGeom>
          <a:noFill/>
          <a:ln>
            <a:noFill/>
          </a:ln>
        </p:spPr>
      </p:pic>
      <p:sp>
        <p:nvSpPr>
          <p:cNvPr id="36" name="Google Shape;36;p103"/>
          <p:cNvSpPr txBox="1"/>
          <p:nvPr/>
        </p:nvSpPr>
        <p:spPr>
          <a:xfrm>
            <a:off x="3968670" y="4692253"/>
            <a:ext cx="6517994" cy="166199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l-BE" sz="1600" b="0" i="0">
                <a:solidFill>
                  <a:schemeClr val="lt1"/>
                </a:solidFill>
                <a:latin typeface="Calibri"/>
                <a:ea typeface="Calibri"/>
                <a:cs typeface="Calibri"/>
                <a:sym typeface="Calibri"/>
              </a:rPr>
              <a:t>CRIVITS &amp; PERSYN   |   ADVOCATEN</a:t>
            </a:r>
            <a:br>
              <a:rPr lang="nl-BE" sz="1800" b="0" i="0">
                <a:solidFill>
                  <a:schemeClr val="lt1"/>
                </a:solidFill>
                <a:latin typeface="Calibri"/>
                <a:ea typeface="Calibri"/>
                <a:cs typeface="Calibri"/>
                <a:sym typeface="Calibri"/>
              </a:rPr>
            </a:br>
            <a:endParaRPr sz="1800" b="0" i="0">
              <a:solidFill>
                <a:schemeClr val="lt1"/>
              </a:solidFill>
              <a:latin typeface="Calibri"/>
              <a:ea typeface="Calibri"/>
              <a:cs typeface="Calibri"/>
              <a:sym typeface="Calibri"/>
            </a:endParaRPr>
          </a:p>
          <a:p>
            <a:pPr marL="0" marR="0" lvl="0" indent="0" algn="l" rtl="0">
              <a:lnSpc>
                <a:spcPct val="150000"/>
              </a:lnSpc>
              <a:spcBef>
                <a:spcPts val="0"/>
              </a:spcBef>
              <a:spcAft>
                <a:spcPts val="0"/>
              </a:spcAft>
              <a:buNone/>
            </a:pPr>
            <a:r>
              <a:rPr lang="nl-BE" sz="1100" b="0" i="0">
                <a:solidFill>
                  <a:schemeClr val="lt1"/>
                </a:solidFill>
                <a:latin typeface="Calibri"/>
                <a:ea typeface="Calibri"/>
                <a:cs typeface="Calibri"/>
                <a:sym typeface="Calibri"/>
              </a:rPr>
              <a:t>Ezelstraat 25, 8000 Brugge - T +32[0]50 33 82 91 - F +32[0]50 47 16 59 </a:t>
            </a:r>
            <a:br>
              <a:rPr lang="nl-BE" sz="1100" b="0" i="0">
                <a:solidFill>
                  <a:schemeClr val="lt1"/>
                </a:solidFill>
                <a:latin typeface="Calibri"/>
                <a:ea typeface="Calibri"/>
                <a:cs typeface="Calibri"/>
                <a:sym typeface="Calibri"/>
              </a:rPr>
            </a:br>
            <a:r>
              <a:rPr lang="nl-BE" sz="1100" b="0" i="0">
                <a:solidFill>
                  <a:schemeClr val="lt1"/>
                </a:solidFill>
                <a:latin typeface="Calibri"/>
                <a:ea typeface="Calibri"/>
                <a:cs typeface="Calibri"/>
                <a:sym typeface="Calibri"/>
              </a:rPr>
              <a:t>advocaten@crivitspersyn.be - crivitspersyn.be</a:t>
            </a:r>
            <a:endParaRPr/>
          </a:p>
          <a:p>
            <a:pPr marL="0" marR="0" lvl="0" indent="0" algn="l" rtl="0">
              <a:spcBef>
                <a:spcPts val="0"/>
              </a:spcBef>
              <a:spcAft>
                <a:spcPts val="0"/>
              </a:spcAft>
              <a:buNone/>
            </a:pPr>
            <a:endParaRPr sz="1800" b="0" i="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2" name="Tijdelijke aanduiding voor afbeelding 11">
            <a:extLst>
              <a:ext uri="{FF2B5EF4-FFF2-40B4-BE49-F238E27FC236}">
                <a16:creationId xmlns:a16="http://schemas.microsoft.com/office/drawing/2014/main" id="{61656D86-D69F-B415-1268-5BB4DC1D700E}"/>
              </a:ext>
            </a:extLst>
          </p:cNvPr>
          <p:cNvPicPr>
            <a:picLocks noGrp="1" noChangeAspect="1"/>
          </p:cNvPicPr>
          <p:nvPr>
            <p:ph type="pic" idx="2"/>
          </p:nvPr>
        </p:nvPicPr>
        <p:blipFill>
          <a:blip r:embed="rId3"/>
          <a:srcRect t="16465" b="16465"/>
          <a:stretch>
            <a:fillRect/>
          </a:stretch>
        </p:blipFill>
        <p:spPr>
          <a:xfrm>
            <a:off x="0" y="0"/>
            <a:ext cx="12192000" cy="5553075"/>
          </a:xfrm>
        </p:spPr>
      </p:pic>
      <p:sp>
        <p:nvSpPr>
          <p:cNvPr id="42" name="Google Shape;42;p1"/>
          <p:cNvSpPr>
            <a:spLocks noGrp="1"/>
          </p:cNvSpPr>
          <p:nvPr>
            <p:ph type="dgm" idx="3"/>
          </p:nvPr>
        </p:nvSpPr>
        <p:spPr>
          <a:xfrm>
            <a:off x="-1" y="3082413"/>
            <a:ext cx="8716297" cy="3170903"/>
          </a:xfrm>
          <a:prstGeom prst="rect">
            <a:avLst/>
          </a:prstGeom>
          <a:solidFill>
            <a:schemeClr val="dk1"/>
          </a:solidFill>
          <a:ln>
            <a:noFill/>
          </a:ln>
        </p:spPr>
        <p:txBody>
          <a:bodyPr spcFirstLastPara="1" wrap="square" lIns="91425" tIns="45700" rIns="91425" bIns="45700" anchor="t" anchorCtr="0">
            <a:noAutofit/>
          </a:bodyPr>
          <a:lstStyle/>
          <a:p>
            <a:pPr marL="0" lvl="0" indent="0" algn="l" rtl="0">
              <a:spcBef>
                <a:spcPts val="1000"/>
              </a:spcBef>
              <a:spcAft>
                <a:spcPts val="0"/>
              </a:spcAft>
              <a:buNone/>
            </a:pPr>
            <a:endParaRPr dirty="0"/>
          </a:p>
        </p:txBody>
      </p:sp>
      <p:sp>
        <p:nvSpPr>
          <p:cNvPr id="43" name="Google Shape;43;p1"/>
          <p:cNvSpPr txBox="1">
            <a:spLocks noGrp="1"/>
          </p:cNvSpPr>
          <p:nvPr>
            <p:ph type="ctrTitle"/>
          </p:nvPr>
        </p:nvSpPr>
        <p:spPr>
          <a:xfrm>
            <a:off x="217170" y="3296798"/>
            <a:ext cx="7920990" cy="3319304"/>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3600"/>
              <a:buFont typeface="Calibri"/>
              <a:buNone/>
            </a:pPr>
            <a:r>
              <a:rPr lang="nl-BE" sz="3200" dirty="0"/>
              <a:t>Wetsontwerp van 20 maart 2023 tot omzetting van de herstructureringsrichtlijn: welke wijzigingen komen eraan?</a:t>
            </a:r>
            <a:br>
              <a:rPr lang="nl-BE" sz="3200" dirty="0"/>
            </a:br>
            <a:br>
              <a:rPr lang="nl-BE" sz="3200" dirty="0"/>
            </a:br>
            <a:r>
              <a:rPr lang="nl-BE" sz="3200" dirty="0"/>
              <a:t>Mr. Jens Vrebos</a:t>
            </a:r>
            <a:br>
              <a:rPr lang="nl-BE" dirty="0"/>
            </a:br>
            <a:r>
              <a:rPr lang="nl-BE" dirty="0"/>
              <a:t> </a:t>
            </a:r>
            <a:endParaRPr dirty="0"/>
          </a:p>
        </p:txBody>
      </p:sp>
      <p:sp>
        <p:nvSpPr>
          <p:cNvPr id="44" name="Google Shape;44;p1"/>
          <p:cNvSpPr/>
          <p:nvPr/>
        </p:nvSpPr>
        <p:spPr>
          <a:xfrm>
            <a:off x="8567195" y="-118397"/>
            <a:ext cx="3624805" cy="19041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pic>
        <p:nvPicPr>
          <p:cNvPr id="45" name="Google Shape;45;p1"/>
          <p:cNvPicPr preferRelativeResize="0"/>
          <p:nvPr/>
        </p:nvPicPr>
        <p:blipFill rotWithShape="1">
          <a:blip r:embed="rId4">
            <a:alphaModFix/>
          </a:blip>
          <a:srcRect/>
          <a:stretch/>
        </p:blipFill>
        <p:spPr>
          <a:xfrm>
            <a:off x="9369947" y="471744"/>
            <a:ext cx="2019300" cy="723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31549FD-986D-6AE1-978C-6B01272DC835}"/>
              </a:ext>
            </a:extLst>
          </p:cNvPr>
          <p:cNvSpPr>
            <a:spLocks noGrp="1"/>
          </p:cNvSpPr>
          <p:nvPr>
            <p:ph type="body" idx="1"/>
          </p:nvPr>
        </p:nvSpPr>
        <p:spPr>
          <a:xfrm>
            <a:off x="1415144" y="2564896"/>
            <a:ext cx="9932308" cy="2303463"/>
          </a:xfrm>
        </p:spPr>
        <p:txBody>
          <a:bodyPr/>
          <a:lstStyle/>
          <a:p>
            <a:r>
              <a:rPr lang="nl-BE" dirty="0"/>
              <a:t>II. Voorlopige maatregelen en minnelijk akkoord buiten gerechtelijke reorganisatie</a:t>
            </a:r>
          </a:p>
        </p:txBody>
      </p:sp>
    </p:spTree>
    <p:extLst>
      <p:ext uri="{BB962C8B-B14F-4D97-AF65-F5344CB8AC3E}">
        <p14:creationId xmlns:p14="http://schemas.microsoft.com/office/powerpoint/2010/main" val="1080477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4"/>
          <p:cNvSpPr txBox="1">
            <a:spLocks noGrp="1"/>
          </p:cNvSpPr>
          <p:nvPr>
            <p:ph type="body" idx="1"/>
          </p:nvPr>
        </p:nvSpPr>
        <p:spPr>
          <a:xfrm>
            <a:off x="1510226" y="1427115"/>
            <a:ext cx="9867522" cy="4493624"/>
          </a:xfrm>
          <a:prstGeom prst="rect">
            <a:avLst/>
          </a:prstGeom>
          <a:noFill/>
          <a:ln>
            <a:noFill/>
          </a:ln>
        </p:spPr>
        <p:txBody>
          <a:bodyPr spcFirstLastPara="1" wrap="square" lIns="91425" tIns="45700" rIns="91425" bIns="45700" anchor="t" anchorCtr="0">
            <a:noAutofit/>
          </a:bodyPr>
          <a:lstStyle/>
          <a:p>
            <a:pPr marL="317500" indent="-342900" algn="just">
              <a:buSzPts val="1600"/>
              <a:buFont typeface="Calibri" panose="020F0502020204030204" pitchFamily="34" charset="0"/>
              <a:buChar char="-"/>
            </a:pPr>
            <a:r>
              <a:rPr lang="nl-NL" sz="2200" dirty="0"/>
              <a:t>Voorlopige maatregelen:</a:t>
            </a:r>
          </a:p>
          <a:p>
            <a:pPr marL="774700" lvl="1" indent="-342900" algn="just">
              <a:buSzPts val="1600"/>
              <a:buFont typeface="Calibri" panose="020F0502020204030204" pitchFamily="34" charset="0"/>
              <a:buChar char="-"/>
            </a:pPr>
            <a:r>
              <a:rPr lang="nl-NL" sz="1800" dirty="0"/>
              <a:t>Artikel XX.30: grotendeels ongewijzigd (terminologie)</a:t>
            </a:r>
          </a:p>
          <a:p>
            <a:pPr marL="774700" lvl="1" indent="-342900" algn="just">
              <a:buSzPts val="1600"/>
              <a:buFont typeface="Calibri" panose="020F0502020204030204" pitchFamily="34" charset="0"/>
              <a:buChar char="-"/>
            </a:pPr>
            <a:r>
              <a:rPr lang="nl-NL" sz="1800" dirty="0"/>
              <a:t>Artikel XX.31: verplaatst</a:t>
            </a:r>
          </a:p>
          <a:p>
            <a:pPr marL="774700" lvl="1" indent="-342900" algn="just">
              <a:buSzPts val="1600"/>
              <a:buFont typeface="Calibri" panose="020F0502020204030204" pitchFamily="34" charset="0"/>
              <a:buChar char="-"/>
            </a:pPr>
            <a:r>
              <a:rPr lang="nl-NL" sz="1800" dirty="0"/>
              <a:t>Artikel XX.32: ongewijzigd</a:t>
            </a:r>
          </a:p>
          <a:p>
            <a:pPr marL="317500" indent="-342900" algn="just">
              <a:buSzPts val="1600"/>
              <a:buFont typeface="Calibri" panose="020F0502020204030204" pitchFamily="34" charset="0"/>
              <a:buChar char="-"/>
            </a:pPr>
            <a:r>
              <a:rPr lang="nl-NL" sz="2200" dirty="0"/>
              <a:t>Minnelijk akkoord buiten gerechtelijke reorganisatie</a:t>
            </a:r>
          </a:p>
          <a:p>
            <a:pPr marL="774700" lvl="1" indent="-342900" algn="just">
              <a:buSzPts val="1600"/>
              <a:buFont typeface="Calibri" panose="020F0502020204030204" pitchFamily="34" charset="0"/>
              <a:buChar char="-"/>
            </a:pPr>
            <a:r>
              <a:rPr lang="nl-NL" sz="1800" dirty="0"/>
              <a:t>Met één of meerdere schuldeisers</a:t>
            </a:r>
          </a:p>
          <a:p>
            <a:pPr marL="774700" lvl="1" indent="-342900" algn="just">
              <a:buSzPts val="1600"/>
              <a:buFont typeface="Calibri" panose="020F0502020204030204" pitchFamily="34" charset="0"/>
              <a:buChar char="-"/>
            </a:pPr>
            <a:r>
              <a:rPr lang="nl-NL" sz="1800" dirty="0"/>
              <a:t>Elke betrokkene kan homologatie vragen</a:t>
            </a:r>
          </a:p>
          <a:p>
            <a:pPr marL="774700" lvl="1" indent="-342900" algn="just">
              <a:buSzPts val="1600"/>
              <a:buFont typeface="Calibri" panose="020F0502020204030204" pitchFamily="34" charset="0"/>
              <a:buChar char="-"/>
            </a:pPr>
            <a:r>
              <a:rPr lang="nl-NL" sz="1800" dirty="0"/>
              <a:t>Beoordeling van de financiële toestand (levensvatbaarheid) door de rechtbank</a:t>
            </a:r>
          </a:p>
        </p:txBody>
      </p:sp>
      <p:sp>
        <p:nvSpPr>
          <p:cNvPr id="62" name="Google Shape;62;p4"/>
          <p:cNvSpPr txBox="1">
            <a:spLocks noGrp="1"/>
          </p:cNvSpPr>
          <p:nvPr>
            <p:ph type="title"/>
          </p:nvPr>
        </p:nvSpPr>
        <p:spPr>
          <a:xfrm>
            <a:off x="1510225" y="304167"/>
            <a:ext cx="9867523" cy="1122948"/>
          </a:xfrm>
          <a:prstGeom prst="rect">
            <a:avLst/>
          </a:prstGeom>
          <a:noFill/>
          <a:ln>
            <a:noFill/>
          </a:ln>
        </p:spPr>
        <p:txBody>
          <a:bodyPr spcFirstLastPara="1" wrap="square" lIns="91425" tIns="45700" rIns="91425" bIns="45700" anchor="ctr" anchorCtr="0">
            <a:noAutofit/>
          </a:bodyPr>
          <a:lstStyle/>
          <a:p>
            <a:pPr lvl="0">
              <a:buSzPts val="3600"/>
            </a:pPr>
            <a:r>
              <a:rPr lang="nl-BE" sz="3200" dirty="0"/>
              <a:t>Voorlopige maatregelen en minnelijk akkoord buiten GR</a:t>
            </a:r>
            <a:endParaRPr sz="3200" dirty="0"/>
          </a:p>
        </p:txBody>
      </p:sp>
    </p:spTree>
    <p:extLst>
      <p:ext uri="{BB962C8B-B14F-4D97-AF65-F5344CB8AC3E}">
        <p14:creationId xmlns:p14="http://schemas.microsoft.com/office/powerpoint/2010/main" val="2894587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6EA183D-FA2A-4BF8-AEA9-F65E3DF6FCB9}"/>
              </a:ext>
            </a:extLst>
          </p:cNvPr>
          <p:cNvSpPr>
            <a:spLocks noGrp="1"/>
          </p:cNvSpPr>
          <p:nvPr>
            <p:ph type="body" idx="1"/>
          </p:nvPr>
        </p:nvSpPr>
        <p:spPr>
          <a:xfrm>
            <a:off x="4834890" y="2599186"/>
            <a:ext cx="6844031" cy="2304283"/>
          </a:xfrm>
        </p:spPr>
        <p:txBody>
          <a:bodyPr/>
          <a:lstStyle/>
          <a:p>
            <a:r>
              <a:rPr lang="nl-BE" dirty="0"/>
              <a:t>III. Gerechtelijke reorganisatie</a:t>
            </a:r>
          </a:p>
        </p:txBody>
      </p:sp>
    </p:spTree>
    <p:extLst>
      <p:ext uri="{BB962C8B-B14F-4D97-AF65-F5344CB8AC3E}">
        <p14:creationId xmlns:p14="http://schemas.microsoft.com/office/powerpoint/2010/main" val="3094046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4"/>
          <p:cNvSpPr txBox="1">
            <a:spLocks noGrp="1"/>
          </p:cNvSpPr>
          <p:nvPr>
            <p:ph type="body" idx="1"/>
          </p:nvPr>
        </p:nvSpPr>
        <p:spPr>
          <a:xfrm>
            <a:off x="1510225" y="1228996"/>
            <a:ext cx="9557825" cy="4840334"/>
          </a:xfrm>
          <a:prstGeom prst="rect">
            <a:avLst/>
          </a:prstGeom>
          <a:noFill/>
          <a:ln>
            <a:noFill/>
          </a:ln>
        </p:spPr>
        <p:txBody>
          <a:bodyPr spcFirstLastPara="1" wrap="square" lIns="91425" tIns="45700" rIns="91425" bIns="45700" anchor="t" anchorCtr="0">
            <a:noAutofit/>
          </a:bodyPr>
          <a:lstStyle/>
          <a:p>
            <a:pPr marL="317500" indent="-342900" algn="just">
              <a:buSzPts val="1600"/>
              <a:buFont typeface="Calibri" panose="020F0502020204030204" pitchFamily="34" charset="0"/>
              <a:buChar char="-"/>
            </a:pPr>
            <a:r>
              <a:rPr lang="nl-NL" sz="2000" dirty="0">
                <a:solidFill>
                  <a:srgbClr val="000000"/>
                </a:solidFill>
              </a:rPr>
              <a:t>(Nieuwe) indeling:</a:t>
            </a:r>
          </a:p>
          <a:p>
            <a:pPr marL="774700" lvl="1" indent="-342900" algn="just">
              <a:buSzPts val="1600"/>
              <a:buFont typeface="Calibri" panose="020F0502020204030204" pitchFamily="34" charset="0"/>
              <a:buChar char="-"/>
            </a:pPr>
            <a:r>
              <a:rPr lang="nl-NL" sz="1800" b="1" dirty="0">
                <a:solidFill>
                  <a:srgbClr val="000000"/>
                </a:solidFill>
              </a:rPr>
              <a:t>Procedure van reorganisatie </a:t>
            </a:r>
            <a:r>
              <a:rPr lang="nl-NL" sz="1800" dirty="0">
                <a:solidFill>
                  <a:srgbClr val="000000"/>
                </a:solidFill>
              </a:rPr>
              <a:t>met verschillende varianten:</a:t>
            </a:r>
          </a:p>
          <a:p>
            <a:pPr marL="1231900" lvl="2" indent="-342900" algn="just">
              <a:buSzPts val="1600"/>
              <a:buFont typeface="Calibri" panose="020F0502020204030204" pitchFamily="34" charset="0"/>
              <a:buChar char="-"/>
            </a:pPr>
            <a:r>
              <a:rPr lang="nl-NL" sz="1400" dirty="0">
                <a:solidFill>
                  <a:srgbClr val="000000"/>
                </a:solidFill>
              </a:rPr>
              <a:t>Open versus besloten</a:t>
            </a:r>
          </a:p>
          <a:p>
            <a:pPr marL="1231900" lvl="2" indent="-342900" algn="just">
              <a:buSzPts val="1600"/>
              <a:buFont typeface="Calibri" panose="020F0502020204030204" pitchFamily="34" charset="0"/>
              <a:buChar char="-"/>
            </a:pPr>
            <a:r>
              <a:rPr lang="nl-NL" sz="1400" dirty="0">
                <a:solidFill>
                  <a:srgbClr val="000000"/>
                </a:solidFill>
              </a:rPr>
              <a:t>Minnelijk akkoord versus collectief akkoord</a:t>
            </a:r>
          </a:p>
          <a:p>
            <a:pPr marL="1231900" lvl="2" indent="-342900" algn="just">
              <a:buSzPts val="1600"/>
              <a:buFont typeface="Calibri" panose="020F0502020204030204" pitchFamily="34" charset="0"/>
              <a:buChar char="-"/>
            </a:pPr>
            <a:r>
              <a:rPr lang="nl-NL" sz="1400" dirty="0">
                <a:solidFill>
                  <a:srgbClr val="000000"/>
                </a:solidFill>
              </a:rPr>
              <a:t>Kleine versus grote ondernemingen</a:t>
            </a:r>
          </a:p>
          <a:p>
            <a:pPr marL="774700" lvl="1" indent="-342900" algn="just">
              <a:buSzPts val="1600"/>
              <a:buFont typeface="Calibri" panose="020F0502020204030204" pitchFamily="34" charset="0"/>
              <a:buChar char="-"/>
            </a:pPr>
            <a:r>
              <a:rPr lang="nl-NL" sz="1800" b="1" dirty="0">
                <a:solidFill>
                  <a:srgbClr val="000000"/>
                </a:solidFill>
              </a:rPr>
              <a:t>Overdracht onder gerechtelijk gezag</a:t>
            </a:r>
          </a:p>
          <a:p>
            <a:pPr marL="317500" indent="-342900" algn="just">
              <a:buSzPts val="1600"/>
              <a:buFont typeface="Calibri" panose="020F0502020204030204" pitchFamily="34" charset="0"/>
              <a:buChar char="-"/>
            </a:pPr>
            <a:r>
              <a:rPr lang="nl-NL" sz="2000" dirty="0">
                <a:solidFill>
                  <a:srgbClr val="000000"/>
                </a:solidFill>
              </a:rPr>
              <a:t>Gemeenschappelijke bepalingen voor procedures van openbare GR en overdracht onder gerechtelijk gezag</a:t>
            </a:r>
          </a:p>
          <a:p>
            <a:pPr marL="774700" lvl="1" indent="-342900" algn="just">
              <a:buSzPts val="1600"/>
              <a:buFont typeface="Calibri" panose="020F0502020204030204" pitchFamily="34" charset="0"/>
              <a:buChar char="-"/>
            </a:pPr>
            <a:r>
              <a:rPr lang="nl-NL" sz="1800" dirty="0">
                <a:solidFill>
                  <a:srgbClr val="000000"/>
                </a:solidFill>
              </a:rPr>
              <a:t>bv. artikel XX.41: inhoud verzoekschrift tot openen van procedure</a:t>
            </a:r>
          </a:p>
          <a:p>
            <a:pPr marL="317500" indent="-342900" algn="just">
              <a:buSzPts val="1600"/>
              <a:buFont typeface="Calibri" panose="020F0502020204030204" pitchFamily="34" charset="0"/>
              <a:buChar char="-"/>
            </a:pPr>
            <a:r>
              <a:rPr lang="nl-NL" sz="2000" dirty="0">
                <a:solidFill>
                  <a:srgbClr val="000000"/>
                </a:solidFill>
              </a:rPr>
              <a:t>Bijstand herstructureringsdeskundige (artikel XX.49/2)</a:t>
            </a:r>
          </a:p>
        </p:txBody>
      </p:sp>
      <p:sp>
        <p:nvSpPr>
          <p:cNvPr id="62" name="Google Shape;62;p4"/>
          <p:cNvSpPr txBox="1">
            <a:spLocks noGrp="1"/>
          </p:cNvSpPr>
          <p:nvPr>
            <p:ph type="title"/>
          </p:nvPr>
        </p:nvSpPr>
        <p:spPr>
          <a:xfrm>
            <a:off x="1510224" y="404860"/>
            <a:ext cx="9557825" cy="1122948"/>
          </a:xfrm>
          <a:prstGeom prst="rect">
            <a:avLst/>
          </a:prstGeom>
          <a:noFill/>
          <a:ln>
            <a:noFill/>
          </a:ln>
        </p:spPr>
        <p:txBody>
          <a:bodyPr spcFirstLastPara="1" wrap="square" lIns="91425" tIns="45700" rIns="91425" bIns="45700" anchor="ctr" anchorCtr="0">
            <a:noAutofit/>
          </a:bodyPr>
          <a:lstStyle/>
          <a:p>
            <a:pPr lvl="0">
              <a:buSzPts val="3600"/>
            </a:pPr>
            <a:r>
              <a:rPr lang="nl-BE" sz="2800" dirty="0"/>
              <a:t>Algemene bepalingen</a:t>
            </a:r>
            <a:endParaRPr sz="2800" dirty="0"/>
          </a:p>
        </p:txBody>
      </p:sp>
    </p:spTree>
    <p:extLst>
      <p:ext uri="{BB962C8B-B14F-4D97-AF65-F5344CB8AC3E}">
        <p14:creationId xmlns:p14="http://schemas.microsoft.com/office/powerpoint/2010/main" val="4287806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4"/>
          <p:cNvSpPr txBox="1">
            <a:spLocks noGrp="1"/>
          </p:cNvSpPr>
          <p:nvPr>
            <p:ph type="body" idx="1"/>
          </p:nvPr>
        </p:nvSpPr>
        <p:spPr>
          <a:xfrm>
            <a:off x="1366534" y="1359714"/>
            <a:ext cx="9686276" cy="4549596"/>
          </a:xfrm>
          <a:prstGeom prst="rect">
            <a:avLst/>
          </a:prstGeom>
          <a:noFill/>
          <a:ln>
            <a:noFill/>
          </a:ln>
        </p:spPr>
        <p:txBody>
          <a:bodyPr spcFirstLastPara="1" wrap="square" lIns="91425" tIns="45700" rIns="91425" bIns="45700" anchor="t" anchorCtr="0">
            <a:noAutofit/>
          </a:bodyPr>
          <a:lstStyle/>
          <a:p>
            <a:pPr marL="317500" indent="-342900" algn="just">
              <a:buSzPts val="1600"/>
              <a:buFont typeface="Calibri" panose="020F0502020204030204" pitchFamily="34" charset="0"/>
              <a:buChar char="-"/>
            </a:pPr>
            <a:r>
              <a:rPr lang="nl-NL" sz="2000" dirty="0">
                <a:solidFill>
                  <a:srgbClr val="000000"/>
                </a:solidFill>
              </a:rPr>
              <a:t>Titel V/I – hoofdstuk 1</a:t>
            </a:r>
          </a:p>
          <a:p>
            <a:pPr marL="317500" indent="-342900" algn="just">
              <a:buSzPts val="1600"/>
              <a:buFont typeface="Calibri" panose="020F0502020204030204" pitchFamily="34" charset="0"/>
              <a:buChar char="-"/>
            </a:pPr>
            <a:r>
              <a:rPr lang="nl-NL" sz="2000" dirty="0">
                <a:solidFill>
                  <a:srgbClr val="000000"/>
                </a:solidFill>
              </a:rPr>
              <a:t>Inhoudelijk grotendeels ongewijzigd</a:t>
            </a:r>
          </a:p>
          <a:p>
            <a:pPr marL="317500" indent="-342900" algn="just">
              <a:buSzPts val="1600"/>
              <a:buFont typeface="Calibri" panose="020F0502020204030204" pitchFamily="34" charset="0"/>
              <a:buChar char="-"/>
            </a:pPr>
            <a:r>
              <a:rPr lang="nl-NL" sz="2000" dirty="0">
                <a:solidFill>
                  <a:srgbClr val="000000"/>
                </a:solidFill>
              </a:rPr>
              <a:t>Met één of meer schuldeisers</a:t>
            </a:r>
          </a:p>
          <a:p>
            <a:pPr marL="317500" indent="-342900" algn="just">
              <a:buSzPts val="1600"/>
              <a:buFont typeface="Calibri" panose="020F0502020204030204" pitchFamily="34" charset="0"/>
              <a:buChar char="-"/>
            </a:pPr>
            <a:r>
              <a:rPr lang="nl-NL" sz="2000" dirty="0">
                <a:solidFill>
                  <a:srgbClr val="000000"/>
                </a:solidFill>
              </a:rPr>
              <a:t>Verduidelijking van enkele aspecten</a:t>
            </a:r>
          </a:p>
          <a:p>
            <a:pPr marL="774700" lvl="1" indent="-342900" algn="just">
              <a:buSzPts val="1600"/>
              <a:buFont typeface="Calibri" panose="020F0502020204030204" pitchFamily="34" charset="0"/>
              <a:buChar char="-"/>
            </a:pPr>
            <a:r>
              <a:rPr lang="nl-NL" sz="1600" dirty="0">
                <a:solidFill>
                  <a:srgbClr val="000000"/>
                </a:solidFill>
              </a:rPr>
              <a:t>Bv. toekennen van afbetalingstermijnen</a:t>
            </a:r>
          </a:p>
          <a:p>
            <a:pPr marL="317500" indent="-342900" algn="just">
              <a:buSzPts val="1600"/>
              <a:buFont typeface="Calibri" panose="020F0502020204030204" pitchFamily="34" charset="0"/>
              <a:buChar char="-"/>
            </a:pPr>
            <a:r>
              <a:rPr lang="nl-NL" sz="2000" dirty="0">
                <a:solidFill>
                  <a:srgbClr val="000000"/>
                </a:solidFill>
              </a:rPr>
              <a:t>Herstructureringsdeskundige</a:t>
            </a:r>
          </a:p>
          <a:p>
            <a:pPr marL="317500" indent="-342900" algn="just">
              <a:buSzPts val="1600"/>
              <a:buFont typeface="Calibri" panose="020F0502020204030204" pitchFamily="34" charset="0"/>
              <a:buChar char="-"/>
            </a:pPr>
            <a:endParaRPr lang="nl-NL" sz="2000" dirty="0">
              <a:solidFill>
                <a:srgbClr val="000000"/>
              </a:solidFill>
            </a:endParaRPr>
          </a:p>
          <a:p>
            <a:pPr marL="317500" indent="-342900" algn="just">
              <a:buSzPts val="1600"/>
              <a:buFont typeface="Calibri" panose="020F0502020204030204" pitchFamily="34" charset="0"/>
              <a:buChar char="-"/>
            </a:pPr>
            <a:endParaRPr lang="nl-NL" sz="1600" dirty="0"/>
          </a:p>
        </p:txBody>
      </p:sp>
      <p:sp>
        <p:nvSpPr>
          <p:cNvPr id="62" name="Google Shape;62;p4"/>
          <p:cNvSpPr txBox="1">
            <a:spLocks noGrp="1"/>
          </p:cNvSpPr>
          <p:nvPr>
            <p:ph type="title"/>
          </p:nvPr>
        </p:nvSpPr>
        <p:spPr>
          <a:xfrm>
            <a:off x="1366534" y="339546"/>
            <a:ext cx="8795795" cy="1122948"/>
          </a:xfrm>
          <a:prstGeom prst="rect">
            <a:avLst/>
          </a:prstGeom>
          <a:noFill/>
          <a:ln>
            <a:noFill/>
          </a:ln>
        </p:spPr>
        <p:txBody>
          <a:bodyPr spcFirstLastPara="1" wrap="square" lIns="91425" tIns="45700" rIns="91425" bIns="45700" anchor="ctr" anchorCtr="0">
            <a:noAutofit/>
          </a:bodyPr>
          <a:lstStyle/>
          <a:p>
            <a:pPr lvl="0">
              <a:buSzPts val="3600"/>
            </a:pPr>
            <a:r>
              <a:rPr lang="nl-BE" sz="3200" dirty="0"/>
              <a:t>Openbare gerechtelijke reorganisatie door minnelijk akkoord</a:t>
            </a:r>
            <a:endParaRPr sz="3200" dirty="0"/>
          </a:p>
        </p:txBody>
      </p:sp>
      <p:pic>
        <p:nvPicPr>
          <p:cNvPr id="3" name="Afbeelding 2">
            <a:extLst>
              <a:ext uri="{FF2B5EF4-FFF2-40B4-BE49-F238E27FC236}">
                <a16:creationId xmlns:a16="http://schemas.microsoft.com/office/drawing/2014/main" id="{6F96ED4B-70F2-4865-B178-C74F9C0370DE}"/>
              </a:ext>
            </a:extLst>
          </p:cNvPr>
          <p:cNvPicPr>
            <a:picLocks noChangeAspect="1"/>
          </p:cNvPicPr>
          <p:nvPr/>
        </p:nvPicPr>
        <p:blipFill>
          <a:blip r:embed="rId3"/>
          <a:stretch>
            <a:fillRect/>
          </a:stretch>
        </p:blipFill>
        <p:spPr>
          <a:xfrm>
            <a:off x="7349515" y="1441449"/>
            <a:ext cx="3851886" cy="2571474"/>
          </a:xfrm>
          <a:prstGeom prst="rect">
            <a:avLst/>
          </a:prstGeom>
        </p:spPr>
      </p:pic>
    </p:spTree>
    <p:extLst>
      <p:ext uri="{BB962C8B-B14F-4D97-AF65-F5344CB8AC3E}">
        <p14:creationId xmlns:p14="http://schemas.microsoft.com/office/powerpoint/2010/main" val="2617634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96A6B-2A92-0B16-47D9-AF05823EC680}"/>
              </a:ext>
            </a:extLst>
          </p:cNvPr>
          <p:cNvSpPr>
            <a:spLocks noGrp="1"/>
          </p:cNvSpPr>
          <p:nvPr>
            <p:ph type="title"/>
          </p:nvPr>
        </p:nvSpPr>
        <p:spPr>
          <a:xfrm>
            <a:off x="1637818" y="752354"/>
            <a:ext cx="8795795" cy="916426"/>
          </a:xfrm>
        </p:spPr>
        <p:txBody>
          <a:bodyPr/>
          <a:lstStyle/>
          <a:p>
            <a:r>
              <a:rPr lang="nl-BE" sz="3600" dirty="0"/>
              <a:t>Openbare gerechtelijke reorganisatie door collectief akkoord – kleine ondernemingen</a:t>
            </a:r>
          </a:p>
        </p:txBody>
      </p:sp>
      <p:sp>
        <p:nvSpPr>
          <p:cNvPr id="3" name="Tijdelijke aanduiding voor tekst 2">
            <a:extLst>
              <a:ext uri="{FF2B5EF4-FFF2-40B4-BE49-F238E27FC236}">
                <a16:creationId xmlns:a16="http://schemas.microsoft.com/office/drawing/2014/main" id="{8F140D85-799A-36D9-6078-A2EDEA30D2D3}"/>
              </a:ext>
            </a:extLst>
          </p:cNvPr>
          <p:cNvSpPr>
            <a:spLocks noGrp="1"/>
          </p:cNvSpPr>
          <p:nvPr>
            <p:ph type="body" idx="1"/>
          </p:nvPr>
        </p:nvSpPr>
        <p:spPr>
          <a:xfrm>
            <a:off x="1637818" y="1794510"/>
            <a:ext cx="8795795" cy="3959158"/>
          </a:xfrm>
        </p:spPr>
        <p:txBody>
          <a:bodyPr/>
          <a:lstStyle/>
          <a:p>
            <a:pPr>
              <a:buFontTx/>
              <a:buChar char="-"/>
            </a:pPr>
            <a:r>
              <a:rPr lang="nl-NL" sz="2000" dirty="0">
                <a:solidFill>
                  <a:srgbClr val="000000"/>
                </a:solidFill>
              </a:rPr>
              <a:t>Titel V/I – hoofdstuk 2</a:t>
            </a:r>
          </a:p>
          <a:p>
            <a:pPr>
              <a:buFontTx/>
              <a:buChar char="-"/>
            </a:pPr>
            <a:r>
              <a:rPr lang="nl-NL" sz="2000" dirty="0">
                <a:solidFill>
                  <a:srgbClr val="000000"/>
                </a:solidFill>
              </a:rPr>
              <a:t>Bepalingen enkel van toepassing op kleine en middelgrote ondernemingen</a:t>
            </a:r>
          </a:p>
          <a:p>
            <a:pPr lvl="1">
              <a:buFontTx/>
              <a:buChar char="-"/>
            </a:pPr>
            <a:r>
              <a:rPr lang="nl-NL" sz="1600" dirty="0">
                <a:solidFill>
                  <a:srgbClr val="000000"/>
                </a:solidFill>
              </a:rPr>
              <a:t>Afbakening: artikel XX.83/1</a:t>
            </a:r>
          </a:p>
          <a:p>
            <a:pPr>
              <a:buFontTx/>
              <a:buChar char="-"/>
            </a:pPr>
            <a:r>
              <a:rPr lang="nl-NL" sz="2000" dirty="0">
                <a:solidFill>
                  <a:srgbClr val="000000"/>
                </a:solidFill>
              </a:rPr>
              <a:t>Gewijzigde regels over de opstelling en inhoud van een reorganisatieplan</a:t>
            </a:r>
          </a:p>
          <a:p>
            <a:pPr lvl="1">
              <a:buFontTx/>
              <a:buChar char="-"/>
            </a:pPr>
            <a:r>
              <a:rPr lang="nl-NL" sz="1600" dirty="0">
                <a:solidFill>
                  <a:srgbClr val="000000"/>
                </a:solidFill>
              </a:rPr>
              <a:t>Bv. artikel XX.70/1: nadruk op volledigheid van het plan</a:t>
            </a:r>
          </a:p>
          <a:p>
            <a:pPr lvl="1">
              <a:buFontTx/>
              <a:buChar char="-"/>
            </a:pPr>
            <a:r>
              <a:rPr lang="nl-NL" sz="1600" dirty="0">
                <a:solidFill>
                  <a:srgbClr val="000000"/>
                </a:solidFill>
              </a:rPr>
              <a:t>Vorderingen van nominaal minieme omvang</a:t>
            </a:r>
          </a:p>
          <a:p>
            <a:pPr lvl="1">
              <a:buFontTx/>
              <a:buChar char="-"/>
            </a:pPr>
            <a:r>
              <a:rPr lang="nl-NL" sz="1600" dirty="0">
                <a:solidFill>
                  <a:srgbClr val="000000"/>
                </a:solidFill>
              </a:rPr>
              <a:t>Andere: buitengewone schuldeiser; modaliteiten neerleggen plan; mogelijkheid tot stemming op afstand; toets levensvatbaarheid</a:t>
            </a:r>
          </a:p>
        </p:txBody>
      </p:sp>
    </p:spTree>
    <p:extLst>
      <p:ext uri="{BB962C8B-B14F-4D97-AF65-F5344CB8AC3E}">
        <p14:creationId xmlns:p14="http://schemas.microsoft.com/office/powerpoint/2010/main" val="673636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3DBFB-45DD-4CD7-BD9E-BCE9AE3FD058}"/>
              </a:ext>
            </a:extLst>
          </p:cNvPr>
          <p:cNvSpPr>
            <a:spLocks noGrp="1"/>
          </p:cNvSpPr>
          <p:nvPr>
            <p:ph type="title"/>
          </p:nvPr>
        </p:nvSpPr>
        <p:spPr/>
        <p:txBody>
          <a:bodyPr/>
          <a:lstStyle/>
          <a:p>
            <a:r>
              <a:rPr lang="nl-BE" sz="3600" dirty="0"/>
              <a:t>Openbare gerechtelijke reorganisatie door collectief akkoord – grote ondernemingen</a:t>
            </a:r>
          </a:p>
        </p:txBody>
      </p:sp>
      <p:sp>
        <p:nvSpPr>
          <p:cNvPr id="3" name="Tijdelijke aanduiding voor tekst 2">
            <a:extLst>
              <a:ext uri="{FF2B5EF4-FFF2-40B4-BE49-F238E27FC236}">
                <a16:creationId xmlns:a16="http://schemas.microsoft.com/office/drawing/2014/main" id="{65E7265A-3387-E33F-25BB-D3AA5CBE8A0E}"/>
              </a:ext>
            </a:extLst>
          </p:cNvPr>
          <p:cNvSpPr>
            <a:spLocks noGrp="1"/>
          </p:cNvSpPr>
          <p:nvPr>
            <p:ph type="body" idx="1"/>
          </p:nvPr>
        </p:nvSpPr>
        <p:spPr/>
        <p:txBody>
          <a:bodyPr/>
          <a:lstStyle/>
          <a:p>
            <a:pPr>
              <a:buFontTx/>
              <a:buChar char="-"/>
            </a:pPr>
            <a:r>
              <a:rPr lang="nl-BE" sz="2000" dirty="0"/>
              <a:t>Titel V/I – hoofdstuk 3</a:t>
            </a:r>
          </a:p>
          <a:p>
            <a:pPr>
              <a:buFontTx/>
              <a:buChar char="-"/>
            </a:pPr>
            <a:r>
              <a:rPr lang="nl-BE" sz="2000" dirty="0"/>
              <a:t>Bepalingen enkel van toepassing op grote ondernemingen</a:t>
            </a:r>
          </a:p>
          <a:p>
            <a:pPr lvl="1">
              <a:buFontTx/>
              <a:buChar char="-"/>
            </a:pPr>
            <a:r>
              <a:rPr lang="nl-BE" sz="1600" dirty="0"/>
              <a:t>Artikel XX.83/1: criteria kwalificatie als grote onderneming</a:t>
            </a:r>
          </a:p>
          <a:p>
            <a:pPr>
              <a:buFontTx/>
              <a:buChar char="-"/>
            </a:pPr>
            <a:r>
              <a:rPr lang="nl-BE" sz="2000" dirty="0"/>
              <a:t>Essentie van de wijzigingen:</a:t>
            </a:r>
          </a:p>
          <a:p>
            <a:pPr lvl="1">
              <a:buFontTx/>
              <a:buChar char="-"/>
            </a:pPr>
            <a:r>
              <a:rPr lang="nl-BE" sz="1800" dirty="0"/>
              <a:t>Opstellen plan met resultaat in belang van de schuldeisers (“best interest”)</a:t>
            </a:r>
          </a:p>
          <a:p>
            <a:pPr lvl="1">
              <a:buFontTx/>
              <a:buChar char="-"/>
            </a:pPr>
            <a:r>
              <a:rPr lang="nl-BE" sz="1800" dirty="0"/>
              <a:t>Schuldeisers opdelen in categorieën + stemming per categorie</a:t>
            </a:r>
          </a:p>
          <a:p>
            <a:pPr lvl="1">
              <a:buFontTx/>
              <a:buChar char="-"/>
            </a:pPr>
            <a:r>
              <a:rPr lang="nl-BE" sz="1800" dirty="0"/>
              <a:t>Instemming alle categorieën =&gt; bevestiging plan na beperkte controle</a:t>
            </a:r>
          </a:p>
          <a:p>
            <a:pPr lvl="1">
              <a:buFontTx/>
              <a:buChar char="-"/>
            </a:pPr>
            <a:r>
              <a:rPr lang="nl-BE" sz="1800" dirty="0"/>
              <a:t>Geen instemming alle categorieën =&gt; uitzonderlijk bevestiging mogelijk</a:t>
            </a:r>
          </a:p>
          <a:p>
            <a:pPr lvl="1">
              <a:buFontTx/>
              <a:buChar char="-"/>
            </a:pPr>
            <a:endParaRPr lang="nl-BE" sz="1800" dirty="0"/>
          </a:p>
          <a:p>
            <a:pPr>
              <a:buFontTx/>
              <a:buChar char="-"/>
            </a:pPr>
            <a:endParaRPr lang="nl-BE" dirty="0"/>
          </a:p>
        </p:txBody>
      </p:sp>
    </p:spTree>
    <p:extLst>
      <p:ext uri="{BB962C8B-B14F-4D97-AF65-F5344CB8AC3E}">
        <p14:creationId xmlns:p14="http://schemas.microsoft.com/office/powerpoint/2010/main" val="3384766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321556-72DB-8592-FDEE-B64DC0D3AF08}"/>
              </a:ext>
            </a:extLst>
          </p:cNvPr>
          <p:cNvSpPr>
            <a:spLocks noGrp="1"/>
          </p:cNvSpPr>
          <p:nvPr>
            <p:ph type="title"/>
          </p:nvPr>
        </p:nvSpPr>
        <p:spPr/>
        <p:txBody>
          <a:bodyPr/>
          <a:lstStyle/>
          <a:p>
            <a:r>
              <a:rPr lang="nl-BE" sz="3600" dirty="0"/>
              <a:t>Openbare gerechtelijke reorganisatie door collectief akkoord – grote ondernemingen</a:t>
            </a:r>
          </a:p>
        </p:txBody>
      </p:sp>
      <p:sp>
        <p:nvSpPr>
          <p:cNvPr id="3" name="Tijdelijke aanduiding voor tekst 2">
            <a:extLst>
              <a:ext uri="{FF2B5EF4-FFF2-40B4-BE49-F238E27FC236}">
                <a16:creationId xmlns:a16="http://schemas.microsoft.com/office/drawing/2014/main" id="{0E582B45-CA1D-0984-D77F-4F2F66513E7B}"/>
              </a:ext>
            </a:extLst>
          </p:cNvPr>
          <p:cNvSpPr>
            <a:spLocks noGrp="1"/>
          </p:cNvSpPr>
          <p:nvPr>
            <p:ph type="body" idx="1"/>
          </p:nvPr>
        </p:nvSpPr>
        <p:spPr/>
        <p:txBody>
          <a:bodyPr/>
          <a:lstStyle/>
          <a:p>
            <a:pPr>
              <a:buFontTx/>
              <a:buChar char="-"/>
            </a:pPr>
            <a:r>
              <a:rPr lang="nl-NL" sz="2000" dirty="0">
                <a:solidFill>
                  <a:srgbClr val="000000"/>
                </a:solidFill>
              </a:rPr>
              <a:t>Categorie? Artikel XX.83/9: afzonderlijke categorie </a:t>
            </a:r>
            <a:r>
              <a:rPr lang="nl-NL" sz="2000" i="1" dirty="0">
                <a:solidFill>
                  <a:srgbClr val="000000"/>
                </a:solidFill>
              </a:rPr>
              <a:t>als rechten bij vereffening of op basis van reorganisatieplan zodanig verschillend zijn dat van een vergelijkbare positie geen sprake is</a:t>
            </a:r>
          </a:p>
          <a:p>
            <a:pPr>
              <a:buFontTx/>
              <a:buChar char="-"/>
            </a:pPr>
            <a:r>
              <a:rPr lang="nl-BE" sz="2000" dirty="0"/>
              <a:t>Doel? Meerderheid per categorie</a:t>
            </a:r>
          </a:p>
          <a:p>
            <a:pPr>
              <a:buFontTx/>
              <a:buChar char="-"/>
            </a:pPr>
            <a:r>
              <a:rPr lang="nl-BE" sz="2000" dirty="0"/>
              <a:t>Artikel XX.83/17: voorwaarden homologatie </a:t>
            </a:r>
            <a:r>
              <a:rPr lang="nl-BE" sz="2000" u="sng" dirty="0"/>
              <a:t>als alle categorieën instemmen</a:t>
            </a:r>
          </a:p>
          <a:p>
            <a:pPr lvl="1">
              <a:buFontTx/>
              <a:buChar char="-"/>
            </a:pPr>
            <a:r>
              <a:rPr lang="nl-BE" sz="1600" dirty="0"/>
              <a:t>Nieuwe bevoegdheid voor de rechtbank: controle indeling categorieën; toets van belang van schuldeisers indien niet-instemmende schuldeisers; nood aan nieuwe financiering</a:t>
            </a:r>
          </a:p>
          <a:p>
            <a:pPr lvl="1">
              <a:buFontTx/>
              <a:buChar char="-"/>
            </a:pPr>
            <a:r>
              <a:rPr lang="nl-BE" sz="1600" dirty="0"/>
              <a:t>Toets van levensvatbaarheid = weigeringsgrond</a:t>
            </a:r>
          </a:p>
        </p:txBody>
      </p:sp>
    </p:spTree>
    <p:extLst>
      <p:ext uri="{BB962C8B-B14F-4D97-AF65-F5344CB8AC3E}">
        <p14:creationId xmlns:p14="http://schemas.microsoft.com/office/powerpoint/2010/main" val="1586148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FDDA7F0-14D0-4485-995F-68B8963D32CF}"/>
              </a:ext>
            </a:extLst>
          </p:cNvPr>
          <p:cNvSpPr>
            <a:spLocks noGrp="1"/>
          </p:cNvSpPr>
          <p:nvPr>
            <p:ph type="body" idx="1"/>
          </p:nvPr>
        </p:nvSpPr>
        <p:spPr>
          <a:xfrm>
            <a:off x="1561416" y="689219"/>
            <a:ext cx="9069168" cy="3639686"/>
          </a:xfrm>
        </p:spPr>
        <p:txBody>
          <a:bodyPr/>
          <a:lstStyle/>
          <a:p>
            <a:pPr>
              <a:buFontTx/>
              <a:buChar char="-"/>
            </a:pPr>
            <a:r>
              <a:rPr lang="nl-BE" sz="2000" dirty="0"/>
              <a:t>Artikel XX.83/18: voorwaarden homologatie </a:t>
            </a:r>
            <a:r>
              <a:rPr lang="nl-BE" sz="2000" u="sng" dirty="0"/>
              <a:t>als niet alle categorieën instemmen</a:t>
            </a:r>
          </a:p>
          <a:p>
            <a:pPr lvl="1">
              <a:buFontTx/>
              <a:buChar char="-"/>
            </a:pPr>
            <a:r>
              <a:rPr lang="nl-NL" sz="1600" dirty="0">
                <a:solidFill>
                  <a:srgbClr val="000000"/>
                </a:solidFill>
              </a:rPr>
              <a:t>Het plan voldoet aan artikel XX.83/17;</a:t>
            </a:r>
          </a:p>
          <a:p>
            <a:pPr lvl="1">
              <a:buFontTx/>
              <a:buChar char="-"/>
            </a:pPr>
            <a:r>
              <a:rPr lang="nl-NL" sz="1600" dirty="0">
                <a:solidFill>
                  <a:srgbClr val="000000"/>
                </a:solidFill>
              </a:rPr>
              <a:t>Het is goedgekeurd door (1) één van de twee categorieën of, als er meer bestaan, door (2) een meerderheid van de stemmende categorieën, op voorwaarde dat ten minste één categorie door een zakelijke zekerheid gedekte </a:t>
            </a:r>
            <a:r>
              <a:rPr lang="nl-NL" sz="1600" dirty="0" err="1">
                <a:solidFill>
                  <a:srgbClr val="000000"/>
                </a:solidFill>
              </a:rPr>
              <a:t>SE’s</a:t>
            </a:r>
            <a:r>
              <a:rPr lang="nl-NL" sz="1600" dirty="0">
                <a:solidFill>
                  <a:srgbClr val="000000"/>
                </a:solidFill>
              </a:rPr>
              <a:t> zijn of hoger in rang is dan de categorie gewone SE in de opschorting, of (3) ten minste één categorie van SE die redelijkerwijs geacht kan worden betaling te ontvangen bij normale rangorde van voorrang bij vereffening.</a:t>
            </a:r>
          </a:p>
          <a:p>
            <a:pPr lvl="1">
              <a:buFontTx/>
              <a:buChar char="-"/>
            </a:pPr>
            <a:r>
              <a:rPr lang="nl-NL" sz="1600" dirty="0">
                <a:solidFill>
                  <a:srgbClr val="000000"/>
                </a:solidFill>
              </a:rPr>
              <a:t>Het niet in het nadeel van de niet-instemmende categorie afwijkt van de normale rangorde bij vereffening, tenzij daarvoor redelijke grond bestaat en de genoemde schuldeisers of kapitaalhouders niet kennelijk worden benadeeld</a:t>
            </a:r>
          </a:p>
          <a:p>
            <a:pPr marL="50800" indent="0">
              <a:buNone/>
            </a:pPr>
            <a:r>
              <a:rPr lang="nl-NL" sz="2000" dirty="0">
                <a:solidFill>
                  <a:srgbClr val="000000"/>
                </a:solidFill>
              </a:rPr>
              <a:t>	-&gt; Categorie overschrijdende </a:t>
            </a:r>
            <a:r>
              <a:rPr lang="nl-NL" sz="2000" i="1" dirty="0" err="1">
                <a:solidFill>
                  <a:srgbClr val="000000"/>
                </a:solidFill>
              </a:rPr>
              <a:t>cram</a:t>
            </a:r>
            <a:r>
              <a:rPr lang="nl-NL" sz="2000" i="1" dirty="0">
                <a:solidFill>
                  <a:srgbClr val="000000"/>
                </a:solidFill>
              </a:rPr>
              <a:t>-down</a:t>
            </a:r>
          </a:p>
          <a:p>
            <a:pPr marL="50800" indent="0">
              <a:buNone/>
            </a:pPr>
            <a:endParaRPr lang="nl-NL" sz="1800" dirty="0">
              <a:solidFill>
                <a:srgbClr val="000000"/>
              </a:solidFill>
            </a:endParaRPr>
          </a:p>
          <a:p>
            <a:pPr marL="50800" indent="0">
              <a:buNone/>
            </a:pPr>
            <a:endParaRPr lang="nl-NL" sz="1800" dirty="0">
              <a:solidFill>
                <a:srgbClr val="000000"/>
              </a:solidFill>
            </a:endParaRPr>
          </a:p>
          <a:p>
            <a:pPr marL="50800" indent="0">
              <a:buNone/>
            </a:pPr>
            <a:endParaRPr lang="nl-BE" dirty="0"/>
          </a:p>
        </p:txBody>
      </p:sp>
    </p:spTree>
    <p:extLst>
      <p:ext uri="{BB962C8B-B14F-4D97-AF65-F5344CB8AC3E}">
        <p14:creationId xmlns:p14="http://schemas.microsoft.com/office/powerpoint/2010/main" val="3244696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04E793E-B162-45FC-ACAB-2C241B14C81D}"/>
              </a:ext>
            </a:extLst>
          </p:cNvPr>
          <p:cNvPicPr>
            <a:picLocks noChangeAspect="1"/>
          </p:cNvPicPr>
          <p:nvPr/>
        </p:nvPicPr>
        <p:blipFill>
          <a:blip r:embed="rId3"/>
          <a:stretch>
            <a:fillRect/>
          </a:stretch>
        </p:blipFill>
        <p:spPr>
          <a:xfrm>
            <a:off x="0" y="-445960"/>
            <a:ext cx="12181114" cy="8120018"/>
          </a:xfrm>
          <a:prstGeom prst="rect">
            <a:avLst/>
          </a:prstGeom>
        </p:spPr>
      </p:pic>
    </p:spTree>
    <p:extLst>
      <p:ext uri="{BB962C8B-B14F-4D97-AF65-F5344CB8AC3E}">
        <p14:creationId xmlns:p14="http://schemas.microsoft.com/office/powerpoint/2010/main" val="68046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2"/>
          <p:cNvSpPr txBox="1">
            <a:spLocks noGrp="1"/>
          </p:cNvSpPr>
          <p:nvPr>
            <p:ph type="title"/>
          </p:nvPr>
        </p:nvSpPr>
        <p:spPr>
          <a:xfrm>
            <a:off x="1524235" y="-338889"/>
            <a:ext cx="8795795" cy="19950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nl-BE" sz="4000" dirty="0"/>
              <a:t>Overzicht</a:t>
            </a:r>
            <a:endParaRPr sz="4000" dirty="0"/>
          </a:p>
        </p:txBody>
      </p:sp>
      <p:sp>
        <p:nvSpPr>
          <p:cNvPr id="51" name="Google Shape;51;p2"/>
          <p:cNvSpPr txBox="1">
            <a:spLocks noGrp="1"/>
          </p:cNvSpPr>
          <p:nvPr>
            <p:ph type="body" idx="1"/>
          </p:nvPr>
        </p:nvSpPr>
        <p:spPr>
          <a:xfrm>
            <a:off x="1524235" y="980988"/>
            <a:ext cx="10101708" cy="6161165"/>
          </a:xfrm>
          <a:prstGeom prst="rect">
            <a:avLst/>
          </a:prstGeom>
          <a:noFill/>
          <a:ln>
            <a:noFill/>
          </a:ln>
        </p:spPr>
        <p:txBody>
          <a:bodyPr spcFirstLastPara="1" wrap="square" lIns="91425" tIns="45700" rIns="91425" bIns="45700" anchor="t" anchorCtr="0">
            <a:noAutofit/>
          </a:bodyPr>
          <a:lstStyle/>
          <a:p>
            <a:pPr marL="514350" lvl="0" indent="-514350" algn="just" rtl="0">
              <a:lnSpc>
                <a:spcPct val="150000"/>
              </a:lnSpc>
              <a:spcBef>
                <a:spcPts val="0"/>
              </a:spcBef>
              <a:spcAft>
                <a:spcPts val="0"/>
              </a:spcAft>
              <a:buClr>
                <a:schemeClr val="dk1"/>
              </a:buClr>
              <a:buSzPts val="2800"/>
              <a:buAutoNum type="arabicPeriod"/>
            </a:pPr>
            <a:r>
              <a:rPr lang="nl-NL" sz="2400" dirty="0"/>
              <a:t>Algemene inleiding</a:t>
            </a:r>
          </a:p>
          <a:p>
            <a:pPr marL="514350" lvl="0" indent="-514350" algn="just" rtl="0">
              <a:lnSpc>
                <a:spcPct val="150000"/>
              </a:lnSpc>
              <a:spcBef>
                <a:spcPts val="0"/>
              </a:spcBef>
              <a:spcAft>
                <a:spcPts val="0"/>
              </a:spcAft>
              <a:buClr>
                <a:schemeClr val="dk1"/>
              </a:buClr>
              <a:buSzPts val="2800"/>
              <a:buAutoNum type="arabicPeriod"/>
            </a:pPr>
            <a:r>
              <a:rPr lang="nl-NL" sz="2400" i="1" dirty="0"/>
              <a:t>Capita </a:t>
            </a:r>
            <a:r>
              <a:rPr lang="nl-NL" sz="2400" i="1" dirty="0" err="1"/>
              <a:t>selecta</a:t>
            </a:r>
            <a:r>
              <a:rPr lang="nl-NL" sz="2400" i="1" dirty="0"/>
              <a:t> </a:t>
            </a:r>
            <a:r>
              <a:rPr lang="nl-NL" sz="2400" dirty="0"/>
              <a:t>belangrijkste wijzigingen</a:t>
            </a:r>
          </a:p>
          <a:p>
            <a:pPr marL="971550" lvl="1" indent="-514350">
              <a:spcBef>
                <a:spcPts val="0"/>
              </a:spcBef>
              <a:buSzPts val="2800"/>
              <a:buFont typeface="+mj-lt"/>
              <a:buAutoNum type="romanUcPeriod"/>
            </a:pPr>
            <a:r>
              <a:rPr lang="nl-NL" dirty="0"/>
              <a:t>Vroegtijdige waarschuwing, KOIM en ondernemingsbemiddeling</a:t>
            </a:r>
          </a:p>
          <a:p>
            <a:pPr marL="971550" lvl="1" indent="-514350">
              <a:spcBef>
                <a:spcPts val="0"/>
              </a:spcBef>
              <a:buSzPts val="2800"/>
              <a:buFont typeface="+mj-lt"/>
              <a:buAutoNum type="romanUcPeriod"/>
            </a:pPr>
            <a:r>
              <a:rPr lang="nl-NL" dirty="0"/>
              <a:t>Voorlopige maatregelen en minnelijk akkoord buiten gerechtelijke reorganisatie</a:t>
            </a:r>
          </a:p>
          <a:p>
            <a:pPr marL="971550" lvl="1" indent="-514350">
              <a:spcBef>
                <a:spcPts val="0"/>
              </a:spcBef>
              <a:buSzPts val="2800"/>
              <a:buFont typeface="+mj-lt"/>
              <a:buAutoNum type="romanUcPeriod"/>
            </a:pPr>
            <a:r>
              <a:rPr lang="nl-NL" dirty="0"/>
              <a:t>Gerechtelijke reorganisatie</a:t>
            </a:r>
            <a:endParaRPr lang="nl-NL" sz="2000" dirty="0"/>
          </a:p>
          <a:p>
            <a:pPr marL="971550" lvl="1" indent="-514350">
              <a:spcBef>
                <a:spcPts val="0"/>
              </a:spcBef>
              <a:buSzPts val="2800"/>
              <a:buFont typeface="+mj-lt"/>
              <a:buAutoNum type="romanUcPeriod"/>
            </a:pPr>
            <a:r>
              <a:rPr lang="nl-NL" dirty="0"/>
              <a:t>Besloten voorbereiding van het faillissement</a:t>
            </a:r>
          </a:p>
          <a:p>
            <a:pPr marL="971550" lvl="1" indent="-514350">
              <a:spcBef>
                <a:spcPts val="0"/>
              </a:spcBef>
              <a:buSzPts val="2800"/>
              <a:buFont typeface="+mj-lt"/>
              <a:buAutoNum type="romanUcPeriod"/>
            </a:pPr>
            <a:r>
              <a:rPr lang="nl-NL" dirty="0"/>
              <a:t>Faillissement</a:t>
            </a:r>
          </a:p>
          <a:p>
            <a:pPr marL="514350" lvl="0" indent="-514350" algn="just" rtl="0">
              <a:lnSpc>
                <a:spcPct val="150000"/>
              </a:lnSpc>
              <a:spcBef>
                <a:spcPts val="0"/>
              </a:spcBef>
              <a:spcAft>
                <a:spcPts val="0"/>
              </a:spcAft>
              <a:buClr>
                <a:schemeClr val="dk1"/>
              </a:buClr>
              <a:buSzPts val="2800"/>
              <a:buAutoNum type="arabicPeriod"/>
            </a:pPr>
            <a:r>
              <a:rPr lang="nl-NL" sz="2400" dirty="0"/>
              <a:t>Slotbeschouwing</a:t>
            </a:r>
          </a:p>
          <a:p>
            <a:pPr marL="0" lvl="0" indent="0" algn="l" rtl="0">
              <a:lnSpc>
                <a:spcPct val="150000"/>
              </a:lnSpc>
              <a:spcBef>
                <a:spcPts val="0"/>
              </a:spcBef>
              <a:spcAft>
                <a:spcPts val="0"/>
              </a:spcAft>
              <a:buClr>
                <a:schemeClr val="dk1"/>
              </a:buClr>
              <a:buSzPts val="2800"/>
              <a:buNone/>
            </a:pPr>
            <a:endParaRPr sz="2400" dirty="0"/>
          </a:p>
          <a:p>
            <a:pPr marL="0" lvl="0" indent="0" algn="l" rtl="0">
              <a:lnSpc>
                <a:spcPct val="150000"/>
              </a:lnSpc>
              <a:spcBef>
                <a:spcPts val="1000"/>
              </a:spcBef>
              <a:spcAft>
                <a:spcPts val="0"/>
              </a:spcAft>
              <a:buClr>
                <a:schemeClr val="dk1"/>
              </a:buClr>
              <a:buSzPts val="2800"/>
              <a:buNone/>
            </a:pPr>
            <a:endParaRPr sz="2400" dirty="0"/>
          </a:p>
          <a:p>
            <a:pPr marL="571500" lvl="0" indent="-393700" algn="l" rtl="0">
              <a:lnSpc>
                <a:spcPct val="150000"/>
              </a:lnSpc>
              <a:spcBef>
                <a:spcPts val="1000"/>
              </a:spcBef>
              <a:spcAft>
                <a:spcPts val="0"/>
              </a:spcAft>
              <a:buClr>
                <a:schemeClr val="dk1"/>
              </a:buClr>
              <a:buSzPts val="2800"/>
              <a:buNone/>
            </a:pPr>
            <a:endParaRPr sz="2400" dirty="0"/>
          </a:p>
          <a:p>
            <a:pPr marL="571500" lvl="0" indent="-393700" algn="l" rtl="0">
              <a:lnSpc>
                <a:spcPct val="150000"/>
              </a:lnSpc>
              <a:spcBef>
                <a:spcPts val="1000"/>
              </a:spcBef>
              <a:spcAft>
                <a:spcPts val="0"/>
              </a:spcAft>
              <a:buClr>
                <a:schemeClr val="dk1"/>
              </a:buClr>
              <a:buSzPts val="2800"/>
              <a:buNone/>
            </a:pPr>
            <a:endParaRP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4"/>
          <p:cNvSpPr txBox="1">
            <a:spLocks noGrp="1"/>
          </p:cNvSpPr>
          <p:nvPr>
            <p:ph type="body" idx="1"/>
          </p:nvPr>
        </p:nvSpPr>
        <p:spPr>
          <a:xfrm>
            <a:off x="1310200" y="1076596"/>
            <a:ext cx="9872150" cy="5705204"/>
          </a:xfrm>
          <a:prstGeom prst="rect">
            <a:avLst/>
          </a:prstGeom>
          <a:noFill/>
          <a:ln>
            <a:noFill/>
          </a:ln>
        </p:spPr>
        <p:txBody>
          <a:bodyPr spcFirstLastPara="1" wrap="square" lIns="91425" tIns="45700" rIns="91425" bIns="45700" anchor="t" anchorCtr="0">
            <a:noAutofit/>
          </a:bodyPr>
          <a:lstStyle/>
          <a:p>
            <a:pPr marL="317500" indent="-342900" algn="just">
              <a:buSzPts val="1600"/>
              <a:buFont typeface="Calibri" panose="020F0502020204030204" pitchFamily="34" charset="0"/>
              <a:buChar char="-"/>
            </a:pPr>
            <a:r>
              <a:rPr lang="nl-NL" sz="2000" dirty="0">
                <a:solidFill>
                  <a:srgbClr val="000000"/>
                </a:solidFill>
              </a:rPr>
              <a:t>Artikelen XX. 97/1 e.v. WER (Wetsontwerp 10 november 2022)</a:t>
            </a:r>
          </a:p>
          <a:p>
            <a:pPr marL="317500" indent="-342900" algn="just">
              <a:buSzPts val="1600"/>
              <a:buFont typeface="Calibri" panose="020F0502020204030204" pitchFamily="34" charset="0"/>
              <a:buChar char="-"/>
            </a:pPr>
            <a:r>
              <a:rPr lang="nl-NL" sz="2000" dirty="0" err="1">
                <a:solidFill>
                  <a:srgbClr val="000000"/>
                </a:solidFill>
              </a:rPr>
              <a:t>Cfr</a:t>
            </a:r>
            <a:r>
              <a:rPr lang="nl-NL" sz="2000" dirty="0">
                <a:solidFill>
                  <a:srgbClr val="000000"/>
                </a:solidFill>
              </a:rPr>
              <a:t>. voorbereidend akkoord</a:t>
            </a:r>
          </a:p>
          <a:p>
            <a:pPr marL="317500" lvl="0" indent="-342900" algn="just">
              <a:buSzPts val="1600"/>
              <a:buFont typeface="Calibri" panose="020F0502020204030204" pitchFamily="34" charset="0"/>
              <a:buChar char="-"/>
            </a:pPr>
            <a:r>
              <a:rPr lang="nl-NL" sz="2000" dirty="0">
                <a:solidFill>
                  <a:srgbClr val="000000"/>
                </a:solidFill>
              </a:rPr>
              <a:t>Wat? vertrouwelijke procedure die toelaat akkoord te sluiten “zonder dat dit krediet van de onderneming doet wankelen”</a:t>
            </a:r>
          </a:p>
          <a:p>
            <a:pPr marL="317500" lvl="0" indent="-342900" algn="just">
              <a:buSzPts val="1600"/>
              <a:buFont typeface="Calibri" panose="020F0502020204030204" pitchFamily="34" charset="0"/>
              <a:buChar char="-"/>
            </a:pPr>
            <a:r>
              <a:rPr lang="nl-NL" sz="2000" dirty="0">
                <a:solidFill>
                  <a:srgbClr val="000000"/>
                </a:solidFill>
              </a:rPr>
              <a:t>Ratio? er wordt nog te weinig gebruik gemaakt van de GRP </a:t>
            </a:r>
          </a:p>
          <a:p>
            <a:pPr marL="317500" lvl="0" indent="-342900" algn="just">
              <a:buSzPts val="1600"/>
              <a:buFont typeface="Calibri" panose="020F0502020204030204" pitchFamily="34" charset="0"/>
              <a:buChar char="-"/>
            </a:pPr>
            <a:r>
              <a:rPr lang="nl-NL" sz="2000" dirty="0">
                <a:solidFill>
                  <a:srgbClr val="000000"/>
                </a:solidFill>
              </a:rPr>
              <a:t>Initiatiefrecht:</a:t>
            </a:r>
          </a:p>
          <a:p>
            <a:pPr marL="774700" lvl="2" indent="-342900" algn="just">
              <a:spcBef>
                <a:spcPts val="1000"/>
              </a:spcBef>
              <a:buSzPts val="1600"/>
              <a:buFont typeface="Calibri" panose="020F0502020204030204" pitchFamily="34" charset="0"/>
              <a:buChar char="-"/>
            </a:pPr>
            <a:r>
              <a:rPr lang="nl-NL" sz="1600" dirty="0">
                <a:solidFill>
                  <a:srgbClr val="000000"/>
                </a:solidFill>
              </a:rPr>
              <a:t>Schuldenaar: als de SA erom verzoekt is er geen reden om niet te openen </a:t>
            </a:r>
            <a:r>
              <a:rPr lang="nl-NL" sz="1600" dirty="0">
                <a:solidFill>
                  <a:srgbClr val="000000"/>
                </a:solidFill>
                <a:sym typeface="Wingdings" panose="05000000000000000000" pitchFamily="2" charset="2"/>
              </a:rPr>
              <a:t>WANT bewarende maatregel  geen nadeel </a:t>
            </a:r>
            <a:r>
              <a:rPr lang="nl-NL" sz="1600" dirty="0" err="1">
                <a:solidFill>
                  <a:srgbClr val="000000"/>
                </a:solidFill>
                <a:sym typeface="Wingdings" panose="05000000000000000000" pitchFamily="2" charset="2"/>
              </a:rPr>
              <a:t>SE’s</a:t>
            </a:r>
            <a:endParaRPr lang="nl-NL" sz="1600" dirty="0">
              <a:solidFill>
                <a:srgbClr val="000000"/>
              </a:solidFill>
            </a:endParaRPr>
          </a:p>
          <a:p>
            <a:pPr marL="774700" lvl="2" indent="-342900" algn="just">
              <a:spcBef>
                <a:spcPts val="1000"/>
              </a:spcBef>
              <a:buSzPts val="1600"/>
              <a:buFont typeface="Calibri" panose="020F0502020204030204" pitchFamily="34" charset="0"/>
              <a:buChar char="-"/>
            </a:pPr>
            <a:r>
              <a:rPr lang="nl-NL" sz="1600" dirty="0">
                <a:solidFill>
                  <a:srgbClr val="000000"/>
                </a:solidFill>
              </a:rPr>
              <a:t>Iedere schuldeiser of kapitaalhouder</a:t>
            </a:r>
          </a:p>
          <a:p>
            <a:pPr marL="317500" lvl="0" indent="-342900" algn="just">
              <a:buSzPts val="1600"/>
              <a:buFont typeface="Arial" panose="020B0604020202020204" pitchFamily="34" charset="0"/>
              <a:buChar char="•"/>
            </a:pPr>
            <a:endParaRPr lang="nl-NL" sz="2000" dirty="0"/>
          </a:p>
          <a:p>
            <a:pPr marL="431800" lvl="1" indent="0" algn="just">
              <a:buSzPts val="1600"/>
              <a:buNone/>
            </a:pPr>
            <a:endParaRPr lang="nl-NL" sz="1600" dirty="0"/>
          </a:p>
        </p:txBody>
      </p:sp>
      <p:sp>
        <p:nvSpPr>
          <p:cNvPr id="62" name="Google Shape;62;p4"/>
          <p:cNvSpPr txBox="1">
            <a:spLocks noGrp="1"/>
          </p:cNvSpPr>
          <p:nvPr>
            <p:ph type="title"/>
          </p:nvPr>
        </p:nvSpPr>
        <p:spPr>
          <a:xfrm>
            <a:off x="1310200" y="234771"/>
            <a:ext cx="9748325" cy="1122948"/>
          </a:xfrm>
          <a:prstGeom prst="rect">
            <a:avLst/>
          </a:prstGeom>
          <a:noFill/>
          <a:ln>
            <a:noFill/>
          </a:ln>
        </p:spPr>
        <p:txBody>
          <a:bodyPr spcFirstLastPara="1" wrap="square" lIns="91425" tIns="45700" rIns="91425" bIns="45700" anchor="ctr" anchorCtr="0">
            <a:noAutofit/>
          </a:bodyPr>
          <a:lstStyle/>
          <a:p>
            <a:pPr lvl="0">
              <a:buSzPts val="3600"/>
            </a:pPr>
            <a:r>
              <a:rPr lang="nl-BE" sz="3600" dirty="0">
                <a:solidFill>
                  <a:srgbClr val="000000"/>
                </a:solidFill>
              </a:rPr>
              <a:t>Besloten gerechtelijke reorganisatieprocedure</a:t>
            </a:r>
            <a:endParaRPr sz="3600" i="1" dirty="0"/>
          </a:p>
        </p:txBody>
      </p:sp>
    </p:spTree>
    <p:extLst>
      <p:ext uri="{BB962C8B-B14F-4D97-AF65-F5344CB8AC3E}">
        <p14:creationId xmlns:p14="http://schemas.microsoft.com/office/powerpoint/2010/main" val="3286846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4"/>
          <p:cNvSpPr txBox="1">
            <a:spLocks noGrp="1"/>
          </p:cNvSpPr>
          <p:nvPr>
            <p:ph type="body" idx="1"/>
          </p:nvPr>
        </p:nvSpPr>
        <p:spPr>
          <a:xfrm>
            <a:off x="1386400" y="395423"/>
            <a:ext cx="9872150" cy="5705204"/>
          </a:xfrm>
          <a:prstGeom prst="rect">
            <a:avLst/>
          </a:prstGeom>
          <a:noFill/>
          <a:ln>
            <a:noFill/>
          </a:ln>
        </p:spPr>
        <p:txBody>
          <a:bodyPr spcFirstLastPara="1" wrap="square" lIns="91425" tIns="45700" rIns="91425" bIns="45700" anchor="t" anchorCtr="0">
            <a:noAutofit/>
          </a:bodyPr>
          <a:lstStyle/>
          <a:p>
            <a:pPr marL="317500" marR="0" lvl="0" indent="-342900" algn="just" defTabSz="914400" rtl="0" eaLnBrk="1" fontAlgn="auto" latinLnBrk="0" hangingPunct="1">
              <a:lnSpc>
                <a:spcPct val="150000"/>
              </a:lnSpc>
              <a:spcBef>
                <a:spcPts val="1000"/>
              </a:spcBef>
              <a:spcAft>
                <a:spcPts val="0"/>
              </a:spcAft>
              <a:buClr>
                <a:srgbClr val="000000"/>
              </a:buClr>
              <a:buSzPts val="1600"/>
              <a:buFont typeface="Arial" panose="020B0604020202020204" pitchFamily="34" charset="0"/>
              <a:buChar char="•"/>
              <a:tabLst/>
              <a:defRPr/>
            </a:pPr>
            <a:r>
              <a:rPr kumimoji="0" lang="nl-NL" sz="2000" b="0" i="0" u="none" strike="noStrike" kern="0" cap="none" spc="0" normalizeH="0" baseline="0" noProof="0" dirty="0">
                <a:ln>
                  <a:noFill/>
                </a:ln>
                <a:solidFill>
                  <a:srgbClr val="000000"/>
                </a:solidFill>
                <a:effectLst/>
                <a:uLnTx/>
                <a:uFillTx/>
                <a:latin typeface="Calibri"/>
                <a:cs typeface="Calibri"/>
                <a:sym typeface="Calibri"/>
              </a:rPr>
              <a:t>Aanstelling </a:t>
            </a:r>
            <a:r>
              <a:rPr kumimoji="0" lang="nl-NL" sz="2000" b="1" i="0" u="none" strike="noStrike" kern="0" cap="none" spc="0" normalizeH="0" baseline="0" noProof="0" dirty="0">
                <a:ln>
                  <a:noFill/>
                </a:ln>
                <a:solidFill>
                  <a:srgbClr val="000000"/>
                </a:solidFill>
                <a:effectLst/>
                <a:uLnTx/>
                <a:uFillTx/>
                <a:latin typeface="Calibri"/>
                <a:cs typeface="Calibri"/>
                <a:sym typeface="Calibri"/>
              </a:rPr>
              <a:t>herstructureringsdeskundige</a:t>
            </a:r>
          </a:p>
          <a:p>
            <a:pPr marL="1231900" marR="0" lvl="2" indent="-342900" algn="just" defTabSz="914400" rtl="0" eaLnBrk="1" fontAlgn="auto" latinLnBrk="0" hangingPunct="1">
              <a:lnSpc>
                <a:spcPct val="150000"/>
              </a:lnSpc>
              <a:spcBef>
                <a:spcPts val="500"/>
              </a:spcBef>
              <a:spcAft>
                <a:spcPts val="0"/>
              </a:spcAft>
              <a:buClr>
                <a:srgbClr val="000000"/>
              </a:buClr>
              <a:buSzPts val="1600"/>
              <a:buFont typeface="Wingdings" panose="05000000000000000000" pitchFamily="2" charset="2"/>
              <a:buChar char="§"/>
              <a:tabLst/>
              <a:defRPr/>
            </a:pPr>
            <a:r>
              <a:rPr kumimoji="0" lang="nl-NL" sz="1800" b="0" i="0" u="none" strike="noStrike" kern="0" cap="none" spc="0" normalizeH="0" baseline="0" noProof="0" dirty="0">
                <a:ln>
                  <a:noFill/>
                </a:ln>
                <a:solidFill>
                  <a:srgbClr val="000000"/>
                </a:solidFill>
                <a:effectLst/>
                <a:uLnTx/>
                <a:uFillTx/>
                <a:latin typeface="Calibri"/>
                <a:cs typeface="Calibri"/>
                <a:sym typeface="Calibri"/>
              </a:rPr>
              <a:t>Bijstand bij de onderhandelingen</a:t>
            </a:r>
          </a:p>
          <a:p>
            <a:pPr marL="1231900" marR="0" lvl="2" indent="-342900" algn="just" defTabSz="914400" rtl="0" eaLnBrk="1" fontAlgn="auto" latinLnBrk="0" hangingPunct="1">
              <a:lnSpc>
                <a:spcPct val="150000"/>
              </a:lnSpc>
              <a:spcBef>
                <a:spcPts val="500"/>
              </a:spcBef>
              <a:spcAft>
                <a:spcPts val="0"/>
              </a:spcAft>
              <a:buClr>
                <a:srgbClr val="000000"/>
              </a:buClr>
              <a:buSzPts val="1600"/>
              <a:buFont typeface="Wingdings" panose="05000000000000000000" pitchFamily="2" charset="2"/>
              <a:buChar char="§"/>
              <a:tabLst/>
              <a:defRPr/>
            </a:pPr>
            <a:r>
              <a:rPr kumimoji="0" lang="nl-NL" sz="1800" b="0" i="0" u="none" strike="noStrike" kern="0" cap="none" spc="0" normalizeH="0" baseline="0" noProof="0" dirty="0">
                <a:ln>
                  <a:noFill/>
                </a:ln>
                <a:solidFill>
                  <a:srgbClr val="000000"/>
                </a:solidFill>
                <a:effectLst/>
                <a:uLnTx/>
                <a:uFillTx/>
                <a:latin typeface="Calibri"/>
                <a:cs typeface="Calibri"/>
                <a:sym typeface="Calibri"/>
              </a:rPr>
              <a:t>Waken over het correct informeren van de geraadpleegde schuldeisers omtrent de financiële en economische situatie van de ondernemingen in moeilijkheden</a:t>
            </a:r>
          </a:p>
          <a:p>
            <a:pPr marL="1231900" marR="0" lvl="2" indent="-342900" algn="just" defTabSz="914400" rtl="0" eaLnBrk="1" fontAlgn="auto" latinLnBrk="0" hangingPunct="1">
              <a:lnSpc>
                <a:spcPct val="150000"/>
              </a:lnSpc>
              <a:spcBef>
                <a:spcPts val="500"/>
              </a:spcBef>
              <a:spcAft>
                <a:spcPts val="0"/>
              </a:spcAft>
              <a:buClr>
                <a:srgbClr val="000000"/>
              </a:buClr>
              <a:buSzPts val="1600"/>
              <a:buFont typeface="Wingdings" panose="05000000000000000000" pitchFamily="2" charset="2"/>
              <a:buChar char="§"/>
              <a:tabLst/>
              <a:defRPr/>
            </a:pPr>
            <a:r>
              <a:rPr kumimoji="0" lang="nl-NL" sz="1800" b="0" i="0" u="none" strike="noStrike" kern="0" cap="none" spc="0" normalizeH="0" baseline="0" noProof="0" dirty="0">
                <a:ln>
                  <a:noFill/>
                </a:ln>
                <a:solidFill>
                  <a:srgbClr val="000000"/>
                </a:solidFill>
                <a:effectLst/>
                <a:uLnTx/>
                <a:uFillTx/>
                <a:latin typeface="Calibri"/>
                <a:cs typeface="Calibri"/>
                <a:sym typeface="Calibri"/>
              </a:rPr>
              <a:t>Verzoek tot toestaan opschorting t.a.v. bepaalde deelnemende schuldeisers </a:t>
            </a:r>
          </a:p>
          <a:p>
            <a:pPr marL="1689100" marR="0" lvl="3" indent="-342900" algn="just" defTabSz="914400" rtl="0" eaLnBrk="1" fontAlgn="auto" latinLnBrk="0" hangingPunct="1">
              <a:lnSpc>
                <a:spcPct val="150000"/>
              </a:lnSpc>
              <a:spcBef>
                <a:spcPts val="500"/>
              </a:spcBef>
              <a:spcAft>
                <a:spcPts val="0"/>
              </a:spcAft>
              <a:buClr>
                <a:srgbClr val="000000"/>
              </a:buClr>
              <a:buSzPts val="1600"/>
              <a:buFont typeface="Wingdings" panose="05000000000000000000" pitchFamily="2" charset="2"/>
              <a:buChar char="Ø"/>
              <a:tabLst/>
              <a:defRPr/>
            </a:pPr>
            <a:r>
              <a:rPr kumimoji="0" lang="nl-NL" sz="1600" b="0" i="0" u="none" strike="noStrike" kern="0" cap="none" spc="0" normalizeH="0" baseline="0" noProof="0" dirty="0">
                <a:ln>
                  <a:noFill/>
                </a:ln>
                <a:solidFill>
                  <a:srgbClr val="000000"/>
                </a:solidFill>
                <a:effectLst/>
                <a:uLnTx/>
                <a:uFillTx/>
                <a:latin typeface="Calibri"/>
                <a:cs typeface="Calibri"/>
                <a:sym typeface="Calibri"/>
              </a:rPr>
              <a:t>Gelet op de situatie van de schuldenaar en de lopende onderhandelingen, rekening houdend met de schade die wordt toegebracht aan de schuldeiser</a:t>
            </a:r>
          </a:p>
          <a:p>
            <a:pPr marL="1689100" marR="0" lvl="3" indent="-342900" algn="just" defTabSz="914400" rtl="0" eaLnBrk="1" fontAlgn="auto" latinLnBrk="0" hangingPunct="1">
              <a:lnSpc>
                <a:spcPct val="150000"/>
              </a:lnSpc>
              <a:spcBef>
                <a:spcPts val="500"/>
              </a:spcBef>
              <a:spcAft>
                <a:spcPts val="0"/>
              </a:spcAft>
              <a:buClr>
                <a:srgbClr val="000000"/>
              </a:buClr>
              <a:buSzPts val="1600"/>
              <a:buFont typeface="Wingdings" panose="05000000000000000000" pitchFamily="2" charset="2"/>
              <a:buChar char="Ø"/>
              <a:tabLst/>
              <a:defRPr/>
            </a:pPr>
            <a:r>
              <a:rPr kumimoji="0" lang="nl-NL" sz="1600" b="0" i="0" u="none" strike="noStrike" kern="0" cap="none" spc="0" normalizeH="0" baseline="0" noProof="0" dirty="0">
                <a:ln>
                  <a:noFill/>
                </a:ln>
                <a:solidFill>
                  <a:srgbClr val="000000"/>
                </a:solidFill>
                <a:effectLst/>
                <a:uLnTx/>
                <a:uFillTx/>
                <a:latin typeface="Calibri"/>
                <a:cs typeface="Calibri"/>
                <a:sym typeface="Calibri"/>
              </a:rPr>
              <a:t>Max. 4 maanden</a:t>
            </a:r>
            <a:endParaRPr lang="nl-NL" sz="2000" b="1" dirty="0"/>
          </a:p>
          <a:p>
            <a:pPr marL="317500" indent="-342900" algn="just">
              <a:buSzPts val="1600"/>
              <a:buFont typeface="Arial" panose="020B0604020202020204" pitchFamily="34" charset="0"/>
              <a:buChar char="•"/>
            </a:pPr>
            <a:r>
              <a:rPr lang="nl-NL" sz="2000" b="1" dirty="0"/>
              <a:t>Minnelijk akkoord </a:t>
            </a:r>
            <a:r>
              <a:rPr lang="nl-NL" sz="2000" dirty="0">
                <a:sym typeface="Wingdings" panose="05000000000000000000" pitchFamily="2" charset="2"/>
              </a:rPr>
              <a:t> kan worden </a:t>
            </a:r>
            <a:r>
              <a:rPr lang="nl-NL" sz="2000" u="sng" dirty="0">
                <a:sym typeface="Wingdings" panose="05000000000000000000" pitchFamily="2" charset="2"/>
              </a:rPr>
              <a:t>gehomologeerd </a:t>
            </a:r>
            <a:r>
              <a:rPr lang="nl-NL" sz="2000" dirty="0">
                <a:sym typeface="Wingdings" panose="05000000000000000000" pitchFamily="2" charset="2"/>
              </a:rPr>
              <a:t>(</a:t>
            </a:r>
            <a:r>
              <a:rPr lang="nl-NL" sz="2000" i="1" dirty="0" err="1">
                <a:sym typeface="Wingdings" panose="05000000000000000000" pitchFamily="2" charset="2"/>
              </a:rPr>
              <a:t>cfr</a:t>
            </a:r>
            <a:r>
              <a:rPr lang="nl-NL" sz="2000" i="1" dirty="0">
                <a:sym typeface="Wingdings" panose="05000000000000000000" pitchFamily="2" charset="2"/>
              </a:rPr>
              <a:t>. </a:t>
            </a:r>
            <a:r>
              <a:rPr lang="nl-NL" sz="2000" dirty="0">
                <a:sym typeface="Wingdings" panose="05000000000000000000" pitchFamily="2" charset="2"/>
              </a:rPr>
              <a:t>art. XX.65, § 3 WER)</a:t>
            </a:r>
          </a:p>
          <a:p>
            <a:pPr marL="317500" indent="-342900" algn="just">
              <a:buSzPts val="1600"/>
              <a:buFont typeface="Arial" panose="020B0604020202020204" pitchFamily="34" charset="0"/>
              <a:buChar char="•"/>
            </a:pPr>
            <a:r>
              <a:rPr lang="nl-NL" sz="2000" b="1" dirty="0">
                <a:sym typeface="Wingdings" panose="05000000000000000000" pitchFamily="2" charset="2"/>
              </a:rPr>
              <a:t>Collectief akkoord </a:t>
            </a:r>
            <a:r>
              <a:rPr lang="nl-NL" sz="2000" dirty="0">
                <a:sym typeface="Wingdings" panose="05000000000000000000" pitchFamily="2" charset="2"/>
              </a:rPr>
              <a:t> </a:t>
            </a:r>
            <a:r>
              <a:rPr lang="nl-NL" sz="2000" u="sng" dirty="0">
                <a:sym typeface="Wingdings" panose="05000000000000000000" pitchFamily="2" charset="2"/>
              </a:rPr>
              <a:t>stemmingszitting</a:t>
            </a:r>
            <a:r>
              <a:rPr lang="nl-NL" sz="2000" dirty="0">
                <a:sym typeface="Wingdings" panose="05000000000000000000" pitchFamily="2" charset="2"/>
              </a:rPr>
              <a:t> met de deelnemende schuldeisers </a:t>
            </a:r>
          </a:p>
          <a:p>
            <a:pPr marL="774700" lvl="1" indent="-342900" algn="just">
              <a:buSzPts val="1600"/>
              <a:buFont typeface="Calibri" panose="020F0502020204030204" pitchFamily="34" charset="0"/>
              <a:buChar char="-"/>
            </a:pPr>
            <a:r>
              <a:rPr lang="nl-NL" sz="1800" dirty="0">
                <a:sym typeface="Wingdings" panose="05000000000000000000" pitchFamily="2" charset="2"/>
              </a:rPr>
              <a:t>Procedure blijft besloten </a:t>
            </a:r>
            <a:endParaRPr lang="nl-NL" sz="1800" dirty="0"/>
          </a:p>
          <a:p>
            <a:pPr marL="317500" lvl="0" indent="-342900" algn="just">
              <a:buSzPts val="1600"/>
              <a:buFont typeface="Arial" panose="020B0604020202020204" pitchFamily="34" charset="0"/>
              <a:buChar char="•"/>
            </a:pPr>
            <a:endParaRPr lang="nl-NL" sz="2000" dirty="0"/>
          </a:p>
          <a:p>
            <a:pPr marL="431800" lvl="1" indent="0" algn="just">
              <a:buSzPts val="1600"/>
              <a:buNone/>
            </a:pPr>
            <a:endParaRPr lang="nl-NL" sz="1600" dirty="0"/>
          </a:p>
        </p:txBody>
      </p:sp>
    </p:spTree>
    <p:extLst>
      <p:ext uri="{BB962C8B-B14F-4D97-AF65-F5344CB8AC3E}">
        <p14:creationId xmlns:p14="http://schemas.microsoft.com/office/powerpoint/2010/main" val="29162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9224C-85C5-5E41-E74E-EE892C440C1D}"/>
              </a:ext>
            </a:extLst>
          </p:cNvPr>
          <p:cNvSpPr>
            <a:spLocks noGrp="1"/>
          </p:cNvSpPr>
          <p:nvPr>
            <p:ph type="title"/>
          </p:nvPr>
        </p:nvSpPr>
        <p:spPr/>
        <p:txBody>
          <a:bodyPr/>
          <a:lstStyle/>
          <a:p>
            <a:r>
              <a:rPr lang="nl-BE" sz="3600" dirty="0"/>
              <a:t>Overdracht onder gerechtelijk gezag</a:t>
            </a:r>
          </a:p>
        </p:txBody>
      </p:sp>
      <p:sp>
        <p:nvSpPr>
          <p:cNvPr id="3" name="Tijdelijke aanduiding voor tekst 2">
            <a:extLst>
              <a:ext uri="{FF2B5EF4-FFF2-40B4-BE49-F238E27FC236}">
                <a16:creationId xmlns:a16="http://schemas.microsoft.com/office/drawing/2014/main" id="{F415F822-AA00-2D3B-DE64-73EFE70095BF}"/>
              </a:ext>
            </a:extLst>
          </p:cNvPr>
          <p:cNvSpPr>
            <a:spLocks noGrp="1"/>
          </p:cNvSpPr>
          <p:nvPr>
            <p:ph type="body" idx="1"/>
          </p:nvPr>
        </p:nvSpPr>
        <p:spPr>
          <a:xfrm>
            <a:off x="1698102" y="1805372"/>
            <a:ext cx="8954658" cy="4149658"/>
          </a:xfrm>
        </p:spPr>
        <p:txBody>
          <a:bodyPr/>
          <a:lstStyle/>
          <a:p>
            <a:pPr>
              <a:buFontTx/>
              <a:buChar char="-"/>
            </a:pPr>
            <a:r>
              <a:rPr lang="nl-BE" sz="2000" dirty="0"/>
              <a:t>Wijziging aard van de procedure: vereffening in plaats van herstructurering</a:t>
            </a:r>
          </a:p>
          <a:p>
            <a:pPr>
              <a:buFontTx/>
              <a:buChar char="-"/>
            </a:pPr>
            <a:r>
              <a:rPr lang="nl-BE" sz="2000" dirty="0"/>
              <a:t>Procedure </a:t>
            </a:r>
            <a:r>
              <a:rPr lang="nl-BE" sz="2000" i="1" dirty="0" err="1"/>
              <a:t>grosso</a:t>
            </a:r>
            <a:r>
              <a:rPr lang="nl-BE" sz="2000" i="1" dirty="0"/>
              <a:t> </a:t>
            </a:r>
            <a:r>
              <a:rPr lang="nl-BE" sz="2000" i="1" dirty="0" err="1"/>
              <a:t>modo</a:t>
            </a:r>
            <a:r>
              <a:rPr lang="nl-BE" sz="2000" i="1" dirty="0"/>
              <a:t> </a:t>
            </a:r>
            <a:r>
              <a:rPr lang="nl-BE" sz="2000" dirty="0"/>
              <a:t>gelijk, maar:</a:t>
            </a:r>
          </a:p>
          <a:p>
            <a:pPr lvl="1">
              <a:buFontTx/>
              <a:buChar char="-"/>
            </a:pPr>
            <a:r>
              <a:rPr lang="nl-BE" sz="1600" dirty="0"/>
              <a:t>Terminologie: “vereffeningsdeskundige” in plaats van gerechtsmandataris</a:t>
            </a:r>
          </a:p>
          <a:p>
            <a:pPr lvl="1">
              <a:buFontTx/>
              <a:buChar char="-"/>
            </a:pPr>
            <a:r>
              <a:rPr lang="nl-BE" sz="1600" dirty="0"/>
              <a:t>Wijzigingen artikel XX.86: rechten en verplichtingen betrokken werknemers – controle door de Ondernemingsrechtbank + weigeringsmogelijkheid</a:t>
            </a:r>
          </a:p>
          <a:p>
            <a:pPr lvl="1">
              <a:buFontTx/>
              <a:buChar char="-"/>
            </a:pPr>
            <a:r>
              <a:rPr lang="nl-BE" sz="1600" dirty="0"/>
              <a:t>Provisie kosten faillissement of vereffening</a:t>
            </a:r>
          </a:p>
          <a:p>
            <a:pPr lvl="1">
              <a:buFontTx/>
              <a:buChar char="-"/>
            </a:pPr>
            <a:r>
              <a:rPr lang="nl-BE" sz="1600" dirty="0"/>
              <a:t>Na de overdracht: oproeping partijen met oog op opening faillissement of procedure van vereffening</a:t>
            </a:r>
          </a:p>
          <a:p>
            <a:pPr lvl="1">
              <a:buFontTx/>
              <a:buChar char="-"/>
            </a:pPr>
            <a:endParaRPr lang="nl-BE" sz="1600" dirty="0"/>
          </a:p>
          <a:p>
            <a:pPr lvl="1">
              <a:buFontTx/>
              <a:buChar char="-"/>
            </a:pPr>
            <a:endParaRPr lang="nl-BE" sz="1600" dirty="0"/>
          </a:p>
        </p:txBody>
      </p:sp>
    </p:spTree>
    <p:extLst>
      <p:ext uri="{BB962C8B-B14F-4D97-AF65-F5344CB8AC3E}">
        <p14:creationId xmlns:p14="http://schemas.microsoft.com/office/powerpoint/2010/main" val="2023788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2CF8DA-AA11-48E3-ADBE-F7FC47A111E3}"/>
              </a:ext>
            </a:extLst>
          </p:cNvPr>
          <p:cNvSpPr>
            <a:spLocks noGrp="1"/>
          </p:cNvSpPr>
          <p:nvPr>
            <p:ph type="body" idx="1"/>
          </p:nvPr>
        </p:nvSpPr>
        <p:spPr>
          <a:xfrm>
            <a:off x="4581526" y="2969845"/>
            <a:ext cx="7220676" cy="2183180"/>
          </a:xfrm>
        </p:spPr>
        <p:txBody>
          <a:bodyPr/>
          <a:lstStyle/>
          <a:p>
            <a:pPr algn="ctr"/>
            <a:r>
              <a:rPr lang="nl-NL" dirty="0"/>
              <a:t>IV. Besloten voorbereiding van het faillissement</a:t>
            </a:r>
            <a:endParaRPr lang="nl-BE" dirty="0"/>
          </a:p>
        </p:txBody>
      </p:sp>
    </p:spTree>
    <p:extLst>
      <p:ext uri="{BB962C8B-B14F-4D97-AF65-F5344CB8AC3E}">
        <p14:creationId xmlns:p14="http://schemas.microsoft.com/office/powerpoint/2010/main" val="2267102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EA765EF-9B81-C425-CD3D-B8A7BAD6F7E7}"/>
              </a:ext>
            </a:extLst>
          </p:cNvPr>
          <p:cNvSpPr>
            <a:spLocks noGrp="1"/>
          </p:cNvSpPr>
          <p:nvPr>
            <p:ph type="body" idx="1"/>
          </p:nvPr>
        </p:nvSpPr>
        <p:spPr>
          <a:xfrm>
            <a:off x="1637818" y="731520"/>
            <a:ext cx="9193468" cy="5022148"/>
          </a:xfrm>
        </p:spPr>
        <p:txBody>
          <a:bodyPr/>
          <a:lstStyle/>
          <a:p>
            <a:pPr>
              <a:buFontTx/>
              <a:buChar char="-"/>
            </a:pPr>
            <a:r>
              <a:rPr lang="nl-BE" sz="2000" dirty="0"/>
              <a:t>Nieuwe procedure</a:t>
            </a:r>
          </a:p>
          <a:p>
            <a:pPr>
              <a:buFontTx/>
              <a:buChar char="-"/>
            </a:pPr>
            <a:r>
              <a:rPr lang="nl-BE" sz="2000" dirty="0"/>
              <a:t>Doel? Voorbereiding faillissement vóór de aangifte</a:t>
            </a:r>
          </a:p>
          <a:p>
            <a:pPr>
              <a:buFontTx/>
              <a:buChar char="-"/>
            </a:pPr>
            <a:r>
              <a:rPr lang="nl-BE" sz="2000" dirty="0"/>
              <a:t>Ratio? Behoud van waarde van de onderneming + antimisbruikbepaling</a:t>
            </a:r>
          </a:p>
          <a:p>
            <a:pPr>
              <a:buFontTx/>
              <a:buChar char="-"/>
            </a:pPr>
            <a:r>
              <a:rPr lang="nl-BE" sz="2000" dirty="0"/>
              <a:t>Vertrouwelijk</a:t>
            </a:r>
          </a:p>
          <a:p>
            <a:pPr>
              <a:buFontTx/>
              <a:buChar char="-"/>
            </a:pPr>
            <a:r>
              <a:rPr lang="nl-BE" sz="2000" dirty="0"/>
              <a:t>Introductie twee nieuwe vereffeningsdeskundigen: “beoogd curator” en “beoogd rechter-commissaris”</a:t>
            </a:r>
          </a:p>
          <a:p>
            <a:pPr>
              <a:buFontTx/>
              <a:buChar char="-"/>
            </a:pPr>
            <a:r>
              <a:rPr lang="nl-BE" sz="2000" dirty="0"/>
              <a:t>Faillissement steeds mogelijk</a:t>
            </a:r>
          </a:p>
          <a:p>
            <a:pPr>
              <a:buFontTx/>
              <a:buChar char="-"/>
            </a:pPr>
            <a:endParaRPr lang="nl-BE" sz="2000" dirty="0"/>
          </a:p>
          <a:p>
            <a:pPr>
              <a:buFontTx/>
              <a:buChar char="-"/>
            </a:pPr>
            <a:endParaRPr lang="nl-BE" sz="2000" dirty="0"/>
          </a:p>
          <a:p>
            <a:pPr>
              <a:buFontTx/>
              <a:buChar char="-"/>
            </a:pPr>
            <a:endParaRPr lang="nl-BE" sz="2000" dirty="0"/>
          </a:p>
          <a:p>
            <a:pPr>
              <a:buFontTx/>
              <a:buChar char="-"/>
            </a:pPr>
            <a:endParaRPr lang="nl-BE" dirty="0"/>
          </a:p>
        </p:txBody>
      </p:sp>
      <p:pic>
        <p:nvPicPr>
          <p:cNvPr id="4" name="Afbeelding 3">
            <a:extLst>
              <a:ext uri="{FF2B5EF4-FFF2-40B4-BE49-F238E27FC236}">
                <a16:creationId xmlns:a16="http://schemas.microsoft.com/office/drawing/2014/main" id="{9DBE48B5-C1AC-45C2-B1A3-5893BA149D4A}"/>
              </a:ext>
            </a:extLst>
          </p:cNvPr>
          <p:cNvPicPr>
            <a:picLocks noChangeAspect="1"/>
          </p:cNvPicPr>
          <p:nvPr/>
        </p:nvPicPr>
        <p:blipFill>
          <a:blip r:embed="rId3"/>
          <a:stretch>
            <a:fillRect/>
          </a:stretch>
        </p:blipFill>
        <p:spPr>
          <a:xfrm>
            <a:off x="5646256" y="3853542"/>
            <a:ext cx="4270632" cy="2732496"/>
          </a:xfrm>
          <a:prstGeom prst="rect">
            <a:avLst/>
          </a:prstGeom>
        </p:spPr>
      </p:pic>
    </p:spTree>
    <p:extLst>
      <p:ext uri="{BB962C8B-B14F-4D97-AF65-F5344CB8AC3E}">
        <p14:creationId xmlns:p14="http://schemas.microsoft.com/office/powerpoint/2010/main" val="888380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2CF8DA-AA11-48E3-ADBE-F7FC47A111E3}"/>
              </a:ext>
            </a:extLst>
          </p:cNvPr>
          <p:cNvSpPr>
            <a:spLocks noGrp="1"/>
          </p:cNvSpPr>
          <p:nvPr>
            <p:ph type="body" idx="1"/>
          </p:nvPr>
        </p:nvSpPr>
        <p:spPr>
          <a:xfrm>
            <a:off x="4581526" y="2969845"/>
            <a:ext cx="7220676" cy="2183180"/>
          </a:xfrm>
        </p:spPr>
        <p:txBody>
          <a:bodyPr/>
          <a:lstStyle/>
          <a:p>
            <a:pPr algn="ctr"/>
            <a:r>
              <a:rPr lang="nl-NL" dirty="0"/>
              <a:t>V. Faillissement</a:t>
            </a:r>
            <a:endParaRPr lang="nl-BE" dirty="0"/>
          </a:p>
        </p:txBody>
      </p:sp>
    </p:spTree>
    <p:extLst>
      <p:ext uri="{BB962C8B-B14F-4D97-AF65-F5344CB8AC3E}">
        <p14:creationId xmlns:p14="http://schemas.microsoft.com/office/powerpoint/2010/main" val="2073193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A899E75-36A2-97A0-65B6-B084D4DBF0D5}"/>
              </a:ext>
            </a:extLst>
          </p:cNvPr>
          <p:cNvSpPr>
            <a:spLocks noGrp="1"/>
          </p:cNvSpPr>
          <p:nvPr>
            <p:ph type="body" idx="1"/>
          </p:nvPr>
        </p:nvSpPr>
        <p:spPr>
          <a:xfrm>
            <a:off x="1452761" y="921475"/>
            <a:ext cx="9922811" cy="4771754"/>
          </a:xfrm>
        </p:spPr>
        <p:txBody>
          <a:bodyPr/>
          <a:lstStyle/>
          <a:p>
            <a:pPr>
              <a:buFontTx/>
              <a:buChar char="-"/>
            </a:pPr>
            <a:r>
              <a:rPr lang="nl-BE" sz="2000" dirty="0"/>
              <a:t>Over het algemeen verschillende terminologische wijzigingen of praktische zaken die aangepakt worden bv. bespreking van de vereffeningswijze </a:t>
            </a:r>
          </a:p>
          <a:p>
            <a:pPr>
              <a:buFontTx/>
              <a:buChar char="-"/>
            </a:pPr>
            <a:r>
              <a:rPr lang="nl-BE" sz="2000" dirty="0"/>
              <a:t>Ontbinding en vereffening als “alternatief”</a:t>
            </a:r>
          </a:p>
          <a:p>
            <a:pPr>
              <a:buFontTx/>
              <a:buChar char="-"/>
            </a:pPr>
            <a:r>
              <a:rPr lang="nl-BE" sz="2000" dirty="0"/>
              <a:t>Kwijtschelding: geen verzoek meer nodig (nieuw artikel XX.173 WER):</a:t>
            </a:r>
          </a:p>
          <a:p>
            <a:pPr lvl="1">
              <a:buFontTx/>
              <a:buChar char="-"/>
            </a:pPr>
            <a:r>
              <a:rPr lang="nl-BE" sz="1800" dirty="0"/>
              <a:t>Automatische kwijtschelding bij sluiting</a:t>
            </a:r>
          </a:p>
          <a:p>
            <a:pPr lvl="1">
              <a:buFontTx/>
              <a:buChar char="-"/>
            </a:pPr>
            <a:r>
              <a:rPr lang="nl-BE" sz="1800" dirty="0"/>
              <a:t>Weigering (geheel of gedeeltelijk) “</a:t>
            </a:r>
            <a:r>
              <a:rPr lang="nl-BE" sz="1800" i="1" dirty="0"/>
              <a:t>indien de gefailleerde kennelijk grove fouten heeft begaan die hebben bijgedragen tot het faillissement, of wetens op de vragen van de curator of de rechter-commissaris geen of onjuiste inlichtingen heeft verstrekt</a:t>
            </a:r>
            <a:r>
              <a:rPr lang="nl-BE" sz="1800" dirty="0"/>
              <a:t>”</a:t>
            </a:r>
          </a:p>
          <a:p>
            <a:pPr marL="50800" indent="0">
              <a:buNone/>
            </a:pPr>
            <a:endParaRPr lang="nl-BE" dirty="0"/>
          </a:p>
        </p:txBody>
      </p:sp>
    </p:spTree>
    <p:extLst>
      <p:ext uri="{BB962C8B-B14F-4D97-AF65-F5344CB8AC3E}">
        <p14:creationId xmlns:p14="http://schemas.microsoft.com/office/powerpoint/2010/main" val="3935421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0416CB8-E0EE-34D6-86E7-13EF54AD18C8}"/>
              </a:ext>
            </a:extLst>
          </p:cNvPr>
          <p:cNvSpPr>
            <a:spLocks noGrp="1"/>
          </p:cNvSpPr>
          <p:nvPr>
            <p:ph type="body" idx="1"/>
          </p:nvPr>
        </p:nvSpPr>
        <p:spPr/>
        <p:txBody>
          <a:bodyPr/>
          <a:lstStyle/>
          <a:p>
            <a:r>
              <a:rPr lang="nl-BE" dirty="0"/>
              <a:t>3. Slotbeschouwing</a:t>
            </a:r>
          </a:p>
        </p:txBody>
      </p:sp>
    </p:spTree>
    <p:extLst>
      <p:ext uri="{BB962C8B-B14F-4D97-AF65-F5344CB8AC3E}">
        <p14:creationId xmlns:p14="http://schemas.microsoft.com/office/powerpoint/2010/main" val="74185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54034BEA-92F8-14EA-4206-49B779B9EAA5}"/>
              </a:ext>
            </a:extLst>
          </p:cNvPr>
          <p:cNvSpPr>
            <a:spLocks noGrp="1"/>
          </p:cNvSpPr>
          <p:nvPr>
            <p:ph type="body" idx="1"/>
          </p:nvPr>
        </p:nvSpPr>
        <p:spPr>
          <a:xfrm>
            <a:off x="1637818" y="1005840"/>
            <a:ext cx="8795795" cy="4747828"/>
          </a:xfrm>
        </p:spPr>
        <p:txBody>
          <a:bodyPr/>
          <a:lstStyle/>
          <a:p>
            <a:endParaRPr lang="nl-BE" dirty="0"/>
          </a:p>
        </p:txBody>
      </p:sp>
      <p:pic>
        <p:nvPicPr>
          <p:cNvPr id="4" name="Afbeelding 3">
            <a:extLst>
              <a:ext uri="{FF2B5EF4-FFF2-40B4-BE49-F238E27FC236}">
                <a16:creationId xmlns:a16="http://schemas.microsoft.com/office/drawing/2014/main" id="{A1F74D5F-2448-4F24-8204-82EFF989D012}"/>
              </a:ext>
            </a:extLst>
          </p:cNvPr>
          <p:cNvPicPr>
            <a:picLocks noChangeAspect="1"/>
          </p:cNvPicPr>
          <p:nvPr/>
        </p:nvPicPr>
        <p:blipFill>
          <a:blip r:embed="rId3"/>
          <a:stretch>
            <a:fillRect/>
          </a:stretch>
        </p:blipFill>
        <p:spPr>
          <a:xfrm>
            <a:off x="0" y="0"/>
            <a:ext cx="12211655" cy="7658877"/>
          </a:xfrm>
          <a:prstGeom prst="rect">
            <a:avLst/>
          </a:prstGeom>
        </p:spPr>
      </p:pic>
    </p:spTree>
    <p:extLst>
      <p:ext uri="{BB962C8B-B14F-4D97-AF65-F5344CB8AC3E}">
        <p14:creationId xmlns:p14="http://schemas.microsoft.com/office/powerpoint/2010/main" val="3854431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3"/>
          <p:cNvSpPr txBox="1">
            <a:spLocks noGrp="1"/>
          </p:cNvSpPr>
          <p:nvPr>
            <p:ph type="body" idx="1"/>
          </p:nvPr>
        </p:nvSpPr>
        <p:spPr>
          <a:xfrm>
            <a:off x="4793673" y="2564896"/>
            <a:ext cx="6553778" cy="2303463"/>
          </a:xfrm>
          <a:prstGeom prst="rect">
            <a:avLst/>
          </a:prstGeom>
          <a:noFill/>
          <a:ln>
            <a:noFill/>
          </a:ln>
        </p:spPr>
        <p:txBody>
          <a:bodyPr spcFirstLastPara="1" wrap="square" lIns="91425" tIns="45700" rIns="91425" bIns="45700" anchor="ctr" anchorCtr="0">
            <a:noAutofit/>
          </a:bodyPr>
          <a:lstStyle/>
          <a:p>
            <a:pPr marL="0" indent="0">
              <a:spcBef>
                <a:spcPts val="0"/>
              </a:spcBef>
            </a:pPr>
            <a:r>
              <a:rPr lang="nl-BE" dirty="0"/>
              <a:t>1.</a:t>
            </a:r>
            <a:r>
              <a:rPr lang="nl-NL" dirty="0"/>
              <a:t> Algemene inleiding </a:t>
            </a:r>
          </a:p>
          <a:p>
            <a:pPr marL="0" lvl="0" indent="0" algn="r" rtl="0">
              <a:lnSpc>
                <a:spcPct val="90000"/>
              </a:lnSpc>
              <a:spcBef>
                <a:spcPts val="0"/>
              </a:spcBef>
              <a:spcAft>
                <a:spcPts val="0"/>
              </a:spcAft>
              <a:buClr>
                <a:schemeClr val="lt1"/>
              </a:buClr>
              <a:buSzPts val="4000"/>
              <a:buNone/>
            </a:pPr>
            <a:r>
              <a:rPr lang="nl-BE" dirty="0"/>
              <a:t>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73ADE236-DBCB-ED46-4BF8-95AC191EF1C4}"/>
              </a:ext>
            </a:extLst>
          </p:cNvPr>
          <p:cNvSpPr>
            <a:spLocks noGrp="1"/>
          </p:cNvSpPr>
          <p:nvPr>
            <p:ph type="body" idx="1"/>
          </p:nvPr>
        </p:nvSpPr>
        <p:spPr>
          <a:xfrm>
            <a:off x="1373065" y="1217271"/>
            <a:ext cx="8795795" cy="4704558"/>
          </a:xfrm>
        </p:spPr>
        <p:txBody>
          <a:bodyPr/>
          <a:lstStyle/>
          <a:p>
            <a:pPr marL="342900" indent="-342900" algn="just">
              <a:buClr>
                <a:srgbClr val="000000"/>
              </a:buClr>
              <a:buSzPts val="2000"/>
              <a:buFont typeface="Calibri" panose="020F0502020204030204" pitchFamily="34" charset="0"/>
              <a:buChar char="-"/>
              <a:defRPr/>
            </a:pPr>
            <a:r>
              <a:rPr lang="nl-BE" sz="1800" dirty="0">
                <a:solidFill>
                  <a:srgbClr val="000000"/>
                </a:solidFill>
              </a:rPr>
              <a:t>Hoofddoel: omzetting van de Richtlijn 2019/1023 van 20 juni 2019</a:t>
            </a:r>
          </a:p>
          <a:p>
            <a:pPr marL="800100" lvl="1" indent="-342900" algn="just">
              <a:buClr>
                <a:srgbClr val="000000"/>
              </a:buClr>
              <a:buSzPts val="2000"/>
              <a:buFont typeface="Calibri" panose="020F0502020204030204" pitchFamily="34" charset="0"/>
              <a:buChar char="-"/>
              <a:defRPr/>
            </a:pPr>
            <a:r>
              <a:rPr lang="nl-BE" sz="1400" dirty="0">
                <a:solidFill>
                  <a:srgbClr val="000000"/>
                </a:solidFill>
              </a:rPr>
              <a:t>Toegang tot preventief herstructureringsstelsel</a:t>
            </a:r>
          </a:p>
          <a:p>
            <a:pPr marL="800100" lvl="1" indent="-342900" algn="just">
              <a:buClr>
                <a:srgbClr val="000000"/>
              </a:buClr>
              <a:buSzPts val="2000"/>
              <a:buFont typeface="Calibri" panose="020F0502020204030204" pitchFamily="34" charset="0"/>
              <a:buChar char="-"/>
              <a:defRPr/>
            </a:pPr>
            <a:r>
              <a:rPr lang="nl-BE" sz="1400" dirty="0">
                <a:solidFill>
                  <a:srgbClr val="000000"/>
                </a:solidFill>
              </a:rPr>
              <a:t>Tweede kansenbeleid voor natuurlijke personen</a:t>
            </a:r>
          </a:p>
          <a:p>
            <a:pPr marL="800100" lvl="1" indent="-342900" algn="just">
              <a:buClr>
                <a:srgbClr val="000000"/>
              </a:buClr>
              <a:buSzPts val="2000"/>
              <a:buFont typeface="Calibri" panose="020F0502020204030204" pitchFamily="34" charset="0"/>
              <a:buChar char="-"/>
              <a:defRPr/>
            </a:pPr>
            <a:r>
              <a:rPr lang="nl-BE" sz="1400" dirty="0">
                <a:solidFill>
                  <a:srgbClr val="000000"/>
                </a:solidFill>
              </a:rPr>
              <a:t>Efficiëntere en minder lang durende procedures</a:t>
            </a:r>
          </a:p>
          <a:p>
            <a:pPr marL="800100" lvl="1" indent="-342900" algn="just">
              <a:buClr>
                <a:srgbClr val="000000"/>
              </a:buClr>
              <a:buSzPts val="2000"/>
              <a:buFont typeface="Calibri" panose="020F0502020204030204" pitchFamily="34" charset="0"/>
              <a:buChar char="-"/>
              <a:defRPr/>
            </a:pPr>
            <a:r>
              <a:rPr lang="nl-BE" sz="1400" dirty="0">
                <a:solidFill>
                  <a:srgbClr val="000000"/>
                </a:solidFill>
              </a:rPr>
              <a:t>Harmonisatie van de insolventieprocedures binnen EU</a:t>
            </a:r>
          </a:p>
          <a:p>
            <a:pPr marL="342900" indent="-342900" algn="just">
              <a:buClr>
                <a:srgbClr val="000000"/>
              </a:buClr>
              <a:buSzPts val="2000"/>
              <a:buFont typeface="Calibri" panose="020F0502020204030204" pitchFamily="34" charset="0"/>
              <a:buChar char="-"/>
              <a:defRPr/>
            </a:pPr>
            <a:r>
              <a:rPr lang="nl-BE" sz="1800" dirty="0">
                <a:solidFill>
                  <a:srgbClr val="000000"/>
                </a:solidFill>
              </a:rPr>
              <a:t>Maar ruimer dan omzetting Richtlijn alleen:</a:t>
            </a:r>
          </a:p>
          <a:p>
            <a:pPr marL="800100" lvl="1" indent="-342900" algn="just">
              <a:buClr>
                <a:srgbClr val="000000"/>
              </a:buClr>
              <a:buSzPts val="2000"/>
              <a:buFont typeface="Calibri" panose="020F0502020204030204" pitchFamily="34" charset="0"/>
              <a:buChar char="-"/>
              <a:defRPr/>
            </a:pPr>
            <a:r>
              <a:rPr lang="nl-BE" sz="1400" dirty="0">
                <a:solidFill>
                  <a:srgbClr val="000000"/>
                </a:solidFill>
              </a:rPr>
              <a:t>Aanpassing insolventiewetgeving aan Europese rechtspraak: </a:t>
            </a:r>
            <a:r>
              <a:rPr lang="nl-BE" sz="1400" dirty="0" err="1">
                <a:solidFill>
                  <a:srgbClr val="000000"/>
                </a:solidFill>
              </a:rPr>
              <a:t>Plessers</a:t>
            </a:r>
            <a:r>
              <a:rPr lang="nl-BE" sz="1400" dirty="0">
                <a:solidFill>
                  <a:srgbClr val="000000"/>
                </a:solidFill>
              </a:rPr>
              <a:t>, Heiploeg</a:t>
            </a:r>
          </a:p>
          <a:p>
            <a:pPr marL="800100" lvl="1" indent="-342900" algn="just">
              <a:buClr>
                <a:srgbClr val="000000"/>
              </a:buClr>
              <a:buSzPts val="2000"/>
              <a:buFont typeface="Calibri" panose="020F0502020204030204" pitchFamily="34" charset="0"/>
              <a:buChar char="-"/>
              <a:defRPr/>
            </a:pPr>
            <a:r>
              <a:rPr lang="nl-BE" sz="1400" dirty="0">
                <a:solidFill>
                  <a:srgbClr val="000000"/>
                </a:solidFill>
              </a:rPr>
              <a:t>Vormelijke aanpassingen: </a:t>
            </a:r>
          </a:p>
          <a:p>
            <a:pPr marL="1257300" lvl="2" indent="-342900" algn="just">
              <a:buClr>
                <a:srgbClr val="000000"/>
              </a:buClr>
              <a:buFont typeface="Calibri" panose="020F0502020204030204" pitchFamily="34" charset="0"/>
              <a:buChar char="-"/>
              <a:defRPr/>
            </a:pPr>
            <a:r>
              <a:rPr lang="nl-BE" sz="1000" dirty="0">
                <a:solidFill>
                  <a:srgbClr val="000000"/>
                </a:solidFill>
              </a:rPr>
              <a:t>Nieuwe definities: bv. herstructureringsdeskundige, buitengewone schuldvordering in de opschorting, kapitaalhouder</a:t>
            </a:r>
          </a:p>
          <a:p>
            <a:pPr marL="1257300" lvl="2" indent="-342900" algn="just">
              <a:buClr>
                <a:srgbClr val="000000"/>
              </a:buClr>
              <a:buFont typeface="Calibri" panose="020F0502020204030204" pitchFamily="34" charset="0"/>
              <a:buChar char="-"/>
              <a:defRPr/>
            </a:pPr>
            <a:r>
              <a:rPr lang="nl-BE" sz="1000" dirty="0">
                <a:solidFill>
                  <a:srgbClr val="000000"/>
                </a:solidFill>
              </a:rPr>
              <a:t>Grotere rol voor KOIM en nieuwe instrumenten</a:t>
            </a:r>
          </a:p>
          <a:p>
            <a:pPr marL="1257300" lvl="2" indent="-342900" algn="just">
              <a:buClr>
                <a:srgbClr val="000000"/>
              </a:buClr>
              <a:buFont typeface="Calibri" panose="020F0502020204030204" pitchFamily="34" charset="0"/>
              <a:buChar char="-"/>
              <a:defRPr/>
            </a:pPr>
            <a:r>
              <a:rPr lang="nl-BE" sz="1000" dirty="0">
                <a:solidFill>
                  <a:srgbClr val="000000"/>
                </a:solidFill>
              </a:rPr>
              <a:t>Hertekening procedure van reorganisatie</a:t>
            </a:r>
          </a:p>
          <a:p>
            <a:pPr marL="1257300" lvl="2" indent="-342900" algn="just">
              <a:buClr>
                <a:srgbClr val="000000"/>
              </a:buClr>
              <a:buFont typeface="Calibri" panose="020F0502020204030204" pitchFamily="34" charset="0"/>
              <a:buChar char="-"/>
              <a:defRPr/>
            </a:pPr>
            <a:r>
              <a:rPr lang="nl-BE" sz="1000" dirty="0">
                <a:solidFill>
                  <a:srgbClr val="000000"/>
                </a:solidFill>
              </a:rPr>
              <a:t>Wijzigingen faillissement</a:t>
            </a:r>
          </a:p>
          <a:p>
            <a:pPr marL="342900" indent="-342900" algn="just">
              <a:buClr>
                <a:srgbClr val="000000"/>
              </a:buClr>
              <a:buSzPts val="2000"/>
              <a:buFont typeface="Calibri" panose="020F0502020204030204" pitchFamily="34" charset="0"/>
              <a:buChar char="-"/>
              <a:defRPr/>
            </a:pPr>
            <a:endParaRPr lang="nl-BE" sz="2000" dirty="0">
              <a:solidFill>
                <a:srgbClr val="000000"/>
              </a:solidFill>
            </a:endParaRPr>
          </a:p>
        </p:txBody>
      </p:sp>
      <p:sp>
        <p:nvSpPr>
          <p:cNvPr id="8" name="Google Shape;62;p4">
            <a:extLst>
              <a:ext uri="{FF2B5EF4-FFF2-40B4-BE49-F238E27FC236}">
                <a16:creationId xmlns:a16="http://schemas.microsoft.com/office/drawing/2014/main" id="{4CE8C5D4-A6C4-C48B-83A3-EA489A46E928}"/>
              </a:ext>
            </a:extLst>
          </p:cNvPr>
          <p:cNvSpPr txBox="1">
            <a:spLocks/>
          </p:cNvSpPr>
          <p:nvPr/>
        </p:nvSpPr>
        <p:spPr>
          <a:xfrm>
            <a:off x="1373065" y="329581"/>
            <a:ext cx="8795795" cy="11229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nl-BE" sz="3200" dirty="0">
                <a:solidFill>
                  <a:srgbClr val="000000"/>
                </a:solidFill>
              </a:rPr>
              <a:t>Wetsontwerp van 20 maart 2023 </a:t>
            </a:r>
            <a:endParaRPr lang="nl-BE" sz="3200" i="1" dirty="0"/>
          </a:p>
        </p:txBody>
      </p:sp>
    </p:spTree>
    <p:extLst>
      <p:ext uri="{BB962C8B-B14F-4D97-AF65-F5344CB8AC3E}">
        <p14:creationId xmlns:p14="http://schemas.microsoft.com/office/powerpoint/2010/main" val="4281084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2CF8DA-AA11-48E3-ADBE-F7FC47A111E3}"/>
              </a:ext>
            </a:extLst>
          </p:cNvPr>
          <p:cNvSpPr>
            <a:spLocks noGrp="1"/>
          </p:cNvSpPr>
          <p:nvPr>
            <p:ph type="body" idx="1"/>
          </p:nvPr>
        </p:nvSpPr>
        <p:spPr>
          <a:xfrm>
            <a:off x="2228851" y="2969845"/>
            <a:ext cx="9601926" cy="2124669"/>
          </a:xfrm>
        </p:spPr>
        <p:txBody>
          <a:bodyPr/>
          <a:lstStyle/>
          <a:p>
            <a:pPr algn="ctr"/>
            <a:r>
              <a:rPr lang="nl-NL" dirty="0"/>
              <a:t>2. </a:t>
            </a:r>
            <a:r>
              <a:rPr lang="nl-NL" i="1" dirty="0"/>
              <a:t>Capita </a:t>
            </a:r>
            <a:r>
              <a:rPr lang="nl-NL" i="1" dirty="0" err="1"/>
              <a:t>selecta</a:t>
            </a:r>
            <a:r>
              <a:rPr lang="nl-NL" i="1" dirty="0"/>
              <a:t> </a:t>
            </a:r>
            <a:r>
              <a:rPr lang="nl-NL" dirty="0"/>
              <a:t>belangrijkste wijzigingen</a:t>
            </a:r>
            <a:endParaRPr lang="nl-BE" dirty="0"/>
          </a:p>
        </p:txBody>
      </p:sp>
    </p:spTree>
    <p:extLst>
      <p:ext uri="{BB962C8B-B14F-4D97-AF65-F5344CB8AC3E}">
        <p14:creationId xmlns:p14="http://schemas.microsoft.com/office/powerpoint/2010/main" val="3846782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2CF8DA-AA11-48E3-ADBE-F7FC47A111E3}"/>
              </a:ext>
            </a:extLst>
          </p:cNvPr>
          <p:cNvSpPr>
            <a:spLocks noGrp="1"/>
          </p:cNvSpPr>
          <p:nvPr>
            <p:ph type="body" idx="1"/>
          </p:nvPr>
        </p:nvSpPr>
        <p:spPr>
          <a:xfrm>
            <a:off x="3291841" y="2969845"/>
            <a:ext cx="8424636" cy="2124669"/>
          </a:xfrm>
        </p:spPr>
        <p:txBody>
          <a:bodyPr/>
          <a:lstStyle/>
          <a:p>
            <a:pPr algn="ctr"/>
            <a:r>
              <a:rPr lang="nl-NL" dirty="0"/>
              <a:t>I. Vroegtijdige waarschuwing, KOIM en ondernemingsbemiddeling</a:t>
            </a:r>
            <a:endParaRPr lang="nl-BE" dirty="0"/>
          </a:p>
        </p:txBody>
      </p:sp>
    </p:spTree>
    <p:extLst>
      <p:ext uri="{BB962C8B-B14F-4D97-AF65-F5344CB8AC3E}">
        <p14:creationId xmlns:p14="http://schemas.microsoft.com/office/powerpoint/2010/main" val="2561181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D394DB6-D9C2-4DC8-A9CC-A327530233C2}"/>
              </a:ext>
            </a:extLst>
          </p:cNvPr>
          <p:cNvPicPr>
            <a:picLocks noChangeAspect="1"/>
          </p:cNvPicPr>
          <p:nvPr/>
        </p:nvPicPr>
        <p:blipFill>
          <a:blip r:embed="rId3"/>
          <a:stretch>
            <a:fillRect/>
          </a:stretch>
        </p:blipFill>
        <p:spPr>
          <a:xfrm>
            <a:off x="-119743" y="-743857"/>
            <a:ext cx="12475029" cy="8316686"/>
          </a:xfrm>
          <a:prstGeom prst="rect">
            <a:avLst/>
          </a:prstGeom>
        </p:spPr>
      </p:pic>
    </p:spTree>
    <p:extLst>
      <p:ext uri="{BB962C8B-B14F-4D97-AF65-F5344CB8AC3E}">
        <p14:creationId xmlns:p14="http://schemas.microsoft.com/office/powerpoint/2010/main" val="558582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4"/>
          <p:cNvSpPr txBox="1">
            <a:spLocks noGrp="1"/>
          </p:cNvSpPr>
          <p:nvPr>
            <p:ph type="body" idx="1"/>
          </p:nvPr>
        </p:nvSpPr>
        <p:spPr>
          <a:xfrm>
            <a:off x="1510225" y="1414869"/>
            <a:ext cx="9748325" cy="4367894"/>
          </a:xfrm>
          <a:prstGeom prst="rect">
            <a:avLst/>
          </a:prstGeom>
          <a:noFill/>
          <a:ln>
            <a:noFill/>
          </a:ln>
        </p:spPr>
        <p:txBody>
          <a:bodyPr spcFirstLastPara="1" wrap="square" lIns="91425" tIns="45700" rIns="91425" bIns="45700" anchor="t" anchorCtr="0">
            <a:noAutofit/>
          </a:bodyPr>
          <a:lstStyle/>
          <a:p>
            <a:pPr marL="317500" indent="-342900" algn="just">
              <a:buSzPts val="1600"/>
              <a:buFont typeface="Calibri" panose="020F0502020204030204" pitchFamily="34" charset="0"/>
              <a:buChar char="-"/>
            </a:pPr>
            <a:r>
              <a:rPr lang="nl-NL" sz="2400" dirty="0">
                <a:solidFill>
                  <a:srgbClr val="000000"/>
                </a:solidFill>
              </a:rPr>
              <a:t>Introductie van preventief instrument: </a:t>
            </a:r>
            <a:r>
              <a:rPr lang="nl-NL" sz="2400" b="1" dirty="0">
                <a:solidFill>
                  <a:srgbClr val="000000"/>
                </a:solidFill>
              </a:rPr>
              <a:t>centraal register van economische knipperlichten</a:t>
            </a:r>
          </a:p>
          <a:p>
            <a:pPr marL="317500" indent="-342900" algn="just">
              <a:buSzPts val="1600"/>
              <a:buFont typeface="Calibri" panose="020F0502020204030204" pitchFamily="34" charset="0"/>
              <a:buChar char="-"/>
            </a:pPr>
            <a:r>
              <a:rPr lang="nl-NL" sz="2400" dirty="0">
                <a:solidFill>
                  <a:srgbClr val="000000"/>
                </a:solidFill>
              </a:rPr>
              <a:t>Doel? Gegevens structureren </a:t>
            </a:r>
            <a:r>
              <a:rPr lang="nl-NL" sz="2400" dirty="0" err="1">
                <a:solidFill>
                  <a:srgbClr val="000000"/>
                </a:solidFill>
              </a:rPr>
              <a:t>m.o.o</a:t>
            </a:r>
            <a:r>
              <a:rPr lang="nl-NL" sz="2400" dirty="0">
                <a:solidFill>
                  <a:srgbClr val="000000"/>
                </a:solidFill>
              </a:rPr>
              <a:t>. gerichte(re) acties</a:t>
            </a:r>
          </a:p>
          <a:p>
            <a:pPr marL="317500" indent="-342900" algn="just">
              <a:buSzPts val="1600"/>
              <a:buFont typeface="Calibri" panose="020F0502020204030204" pitchFamily="34" charset="0"/>
              <a:buChar char="-"/>
            </a:pPr>
            <a:r>
              <a:rPr lang="nl-NL" sz="2400" dirty="0">
                <a:solidFill>
                  <a:srgbClr val="000000"/>
                </a:solidFill>
              </a:rPr>
              <a:t>Welke gegevens? Beslagberichten, gezondheidsindicator, wijziging aantal werknemers, …</a:t>
            </a:r>
          </a:p>
          <a:p>
            <a:pPr marL="317500" indent="-342900" algn="just">
              <a:buSzPts val="1600"/>
              <a:buFont typeface="Calibri" panose="020F0502020204030204" pitchFamily="34" charset="0"/>
              <a:buChar char="-"/>
            </a:pPr>
            <a:r>
              <a:rPr lang="nl-NL" sz="2400" dirty="0">
                <a:solidFill>
                  <a:srgbClr val="000000"/>
                </a:solidFill>
              </a:rPr>
              <a:t>Toegang voor schuldenaar – “instrument voor zelfbeoordeling”</a:t>
            </a:r>
          </a:p>
          <a:p>
            <a:pPr marL="317500" indent="-342900" algn="just">
              <a:buSzPts val="1600"/>
              <a:buFont typeface="Calibri" panose="020F0502020204030204" pitchFamily="34" charset="0"/>
              <a:buChar char="-"/>
            </a:pPr>
            <a:endParaRPr lang="nl-NL" sz="2400" dirty="0">
              <a:solidFill>
                <a:srgbClr val="000000"/>
              </a:solidFill>
            </a:endParaRPr>
          </a:p>
        </p:txBody>
      </p:sp>
      <p:sp>
        <p:nvSpPr>
          <p:cNvPr id="62" name="Google Shape;62;p4"/>
          <p:cNvSpPr txBox="1">
            <a:spLocks noGrp="1"/>
          </p:cNvSpPr>
          <p:nvPr>
            <p:ph type="title"/>
          </p:nvPr>
        </p:nvSpPr>
        <p:spPr>
          <a:xfrm>
            <a:off x="1510225" y="291921"/>
            <a:ext cx="8795795" cy="1122948"/>
          </a:xfrm>
          <a:prstGeom prst="rect">
            <a:avLst/>
          </a:prstGeom>
          <a:noFill/>
          <a:ln>
            <a:noFill/>
          </a:ln>
        </p:spPr>
        <p:txBody>
          <a:bodyPr spcFirstLastPara="1" wrap="square" lIns="91425" tIns="45700" rIns="91425" bIns="45700" anchor="ctr" anchorCtr="0">
            <a:noAutofit/>
          </a:bodyPr>
          <a:lstStyle/>
          <a:p>
            <a:pPr lvl="0">
              <a:buSzPts val="3600"/>
            </a:pPr>
            <a:r>
              <a:rPr lang="nl-BE" sz="3600" dirty="0"/>
              <a:t>Vroegtijdige waarschuwing</a:t>
            </a:r>
            <a:endParaRPr sz="3600" dirty="0"/>
          </a:p>
        </p:txBody>
      </p:sp>
    </p:spTree>
    <p:extLst>
      <p:ext uri="{BB962C8B-B14F-4D97-AF65-F5344CB8AC3E}">
        <p14:creationId xmlns:p14="http://schemas.microsoft.com/office/powerpoint/2010/main" val="1639357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4"/>
          <p:cNvSpPr txBox="1">
            <a:spLocks noGrp="1"/>
          </p:cNvSpPr>
          <p:nvPr>
            <p:ph type="body" idx="1"/>
          </p:nvPr>
        </p:nvSpPr>
        <p:spPr>
          <a:xfrm>
            <a:off x="1510225" y="1371871"/>
            <a:ext cx="9759755" cy="4571729"/>
          </a:xfrm>
          <a:prstGeom prst="rect">
            <a:avLst/>
          </a:prstGeom>
          <a:noFill/>
          <a:ln>
            <a:noFill/>
          </a:ln>
        </p:spPr>
        <p:txBody>
          <a:bodyPr spcFirstLastPara="1" wrap="square" lIns="91425" tIns="45700" rIns="91425" bIns="45700" anchor="t" anchorCtr="0">
            <a:noAutofit/>
          </a:bodyPr>
          <a:lstStyle/>
          <a:p>
            <a:pPr marL="317500" indent="-342900" algn="just">
              <a:buSzPts val="1600"/>
              <a:buFont typeface="Calibri" panose="020F0502020204030204" pitchFamily="34" charset="0"/>
              <a:buChar char="-"/>
            </a:pPr>
            <a:r>
              <a:rPr lang="nl-NL" sz="2400" dirty="0">
                <a:solidFill>
                  <a:srgbClr val="000000"/>
                </a:solidFill>
              </a:rPr>
              <a:t>KOIM</a:t>
            </a:r>
          </a:p>
          <a:p>
            <a:pPr marL="774700" lvl="1" indent="-342900" algn="just">
              <a:buSzPts val="1600"/>
              <a:buFont typeface="Calibri" panose="020F0502020204030204" pitchFamily="34" charset="0"/>
              <a:buChar char="-"/>
            </a:pPr>
            <a:r>
              <a:rPr lang="nl-NL" sz="2000" dirty="0">
                <a:solidFill>
                  <a:srgbClr val="000000"/>
                </a:solidFill>
              </a:rPr>
              <a:t>Ambtshalve onderzoek</a:t>
            </a:r>
          </a:p>
          <a:p>
            <a:pPr marL="1231900" lvl="2" indent="-342900" algn="just">
              <a:buSzPts val="1600"/>
              <a:buFont typeface="Calibri" panose="020F0502020204030204" pitchFamily="34" charset="0"/>
              <a:buChar char="-"/>
            </a:pPr>
            <a:r>
              <a:rPr lang="nl-NL" sz="1600" dirty="0">
                <a:solidFill>
                  <a:srgbClr val="000000"/>
                </a:solidFill>
              </a:rPr>
              <a:t>Verlenging termijnen</a:t>
            </a:r>
          </a:p>
          <a:p>
            <a:pPr marL="774700" lvl="1" indent="-342900" algn="just">
              <a:buSzPts val="1600"/>
              <a:buFont typeface="Calibri" panose="020F0502020204030204" pitchFamily="34" charset="0"/>
              <a:buChar char="-"/>
            </a:pPr>
            <a:r>
              <a:rPr lang="nl-NL" sz="2000" dirty="0">
                <a:solidFill>
                  <a:srgbClr val="000000"/>
                </a:solidFill>
              </a:rPr>
              <a:t>Onderzoek op verzoek van de schuldenaar</a:t>
            </a:r>
          </a:p>
          <a:p>
            <a:pPr marL="1231900" lvl="2" indent="-342900" algn="just">
              <a:buSzPts val="1600"/>
              <a:buFont typeface="Calibri" panose="020F0502020204030204" pitchFamily="34" charset="0"/>
              <a:buChar char="-"/>
            </a:pPr>
            <a:r>
              <a:rPr lang="nl-NL" sz="1600" dirty="0">
                <a:solidFill>
                  <a:srgbClr val="000000"/>
                </a:solidFill>
              </a:rPr>
              <a:t>Bijstand van KOIM bij onderhandelingen met schuldeisers (incl. openbare schuldeisers)</a:t>
            </a:r>
          </a:p>
          <a:p>
            <a:pPr marL="1231900" lvl="2" indent="-342900" algn="just">
              <a:buSzPts val="1600"/>
              <a:buFont typeface="Calibri" panose="020F0502020204030204" pitchFamily="34" charset="0"/>
              <a:buChar char="-"/>
            </a:pPr>
            <a:r>
              <a:rPr lang="nl-NL" sz="1600" dirty="0">
                <a:solidFill>
                  <a:srgbClr val="000000"/>
                </a:solidFill>
              </a:rPr>
              <a:t>Doel? </a:t>
            </a:r>
            <a:r>
              <a:rPr lang="nl-NL" sz="1600" dirty="0" err="1">
                <a:solidFill>
                  <a:srgbClr val="000000"/>
                </a:solidFill>
              </a:rPr>
              <a:t>Mvt</a:t>
            </a:r>
            <a:r>
              <a:rPr lang="nl-NL" sz="1600" dirty="0">
                <a:solidFill>
                  <a:srgbClr val="000000"/>
                </a:solidFill>
              </a:rPr>
              <a:t>: </a:t>
            </a:r>
            <a:r>
              <a:rPr lang="nl-NL" sz="1600" i="1" dirty="0">
                <a:solidFill>
                  <a:srgbClr val="000000"/>
                </a:solidFill>
              </a:rPr>
              <a:t>op zeer informele wijze een schikking verkrijgen met de belangrijkste schuldeisers</a:t>
            </a:r>
          </a:p>
          <a:p>
            <a:pPr marL="317500" indent="-342900" algn="just">
              <a:buSzPts val="1600"/>
              <a:buFont typeface="Calibri" panose="020F0502020204030204" pitchFamily="34" charset="0"/>
              <a:buChar char="-"/>
            </a:pPr>
            <a:r>
              <a:rPr lang="nl-NL" sz="2400" dirty="0">
                <a:solidFill>
                  <a:srgbClr val="000000"/>
                </a:solidFill>
              </a:rPr>
              <a:t>Ondernemingsbemiddeling</a:t>
            </a:r>
          </a:p>
          <a:p>
            <a:pPr marL="774700" lvl="1" indent="-342900" algn="just">
              <a:buSzPts val="1600"/>
              <a:buFont typeface="Calibri" panose="020F0502020204030204" pitchFamily="34" charset="0"/>
              <a:buChar char="-"/>
            </a:pPr>
            <a:r>
              <a:rPr lang="nl-NL" sz="2000" dirty="0">
                <a:solidFill>
                  <a:srgbClr val="000000"/>
                </a:solidFill>
              </a:rPr>
              <a:t>Aanstelling van een </a:t>
            </a:r>
            <a:r>
              <a:rPr lang="nl-NL" sz="2000" i="1" dirty="0">
                <a:solidFill>
                  <a:srgbClr val="000000"/>
                </a:solidFill>
              </a:rPr>
              <a:t>herstructureringsdeskundige</a:t>
            </a:r>
          </a:p>
          <a:p>
            <a:pPr marL="774700" lvl="1" indent="-342900" algn="just">
              <a:buSzPts val="1600"/>
              <a:buFont typeface="Calibri" panose="020F0502020204030204" pitchFamily="34" charset="0"/>
              <a:buChar char="-"/>
            </a:pPr>
            <a:r>
              <a:rPr lang="nl-NL" sz="2000" dirty="0">
                <a:solidFill>
                  <a:srgbClr val="000000"/>
                </a:solidFill>
              </a:rPr>
              <a:t>Vertrouwelijk</a:t>
            </a:r>
          </a:p>
          <a:p>
            <a:pPr marL="0" indent="0" algn="just">
              <a:buSzPts val="1600"/>
              <a:buNone/>
            </a:pPr>
            <a:endParaRPr lang="nl-NL" sz="1800" dirty="0"/>
          </a:p>
        </p:txBody>
      </p:sp>
      <p:sp>
        <p:nvSpPr>
          <p:cNvPr id="62" name="Google Shape;62;p4"/>
          <p:cNvSpPr txBox="1">
            <a:spLocks noGrp="1"/>
          </p:cNvSpPr>
          <p:nvPr>
            <p:ph type="title"/>
          </p:nvPr>
        </p:nvSpPr>
        <p:spPr>
          <a:xfrm>
            <a:off x="1510225" y="352926"/>
            <a:ext cx="8795795" cy="1122948"/>
          </a:xfrm>
          <a:prstGeom prst="rect">
            <a:avLst/>
          </a:prstGeom>
          <a:noFill/>
          <a:ln>
            <a:noFill/>
          </a:ln>
        </p:spPr>
        <p:txBody>
          <a:bodyPr spcFirstLastPara="1" wrap="square" lIns="91425" tIns="45700" rIns="91425" bIns="45700" anchor="ctr" anchorCtr="0">
            <a:noAutofit/>
          </a:bodyPr>
          <a:lstStyle/>
          <a:p>
            <a:pPr lvl="0">
              <a:buSzPts val="3600"/>
            </a:pPr>
            <a:r>
              <a:rPr lang="nl-BE" sz="3600" dirty="0"/>
              <a:t>KOIM en ondernemingsbemiddeling</a:t>
            </a:r>
            <a:endParaRPr sz="3600" dirty="0"/>
          </a:p>
        </p:txBody>
      </p:sp>
    </p:spTree>
    <p:extLst>
      <p:ext uri="{BB962C8B-B14F-4D97-AF65-F5344CB8AC3E}">
        <p14:creationId xmlns:p14="http://schemas.microsoft.com/office/powerpoint/2010/main" val="3660900867"/>
      </p:ext>
    </p:extLst>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8298</TotalTime>
  <Words>5175</Words>
  <Application>Microsoft Office PowerPoint</Application>
  <PresentationFormat>Breedbeeld</PresentationFormat>
  <Paragraphs>341</Paragraphs>
  <Slides>29</Slides>
  <Notes>27</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29</vt:i4>
      </vt:variant>
    </vt:vector>
  </HeadingPairs>
  <TitlesOfParts>
    <vt:vector size="33" baseType="lpstr">
      <vt:lpstr>Arial</vt:lpstr>
      <vt:lpstr>Calibri</vt:lpstr>
      <vt:lpstr>Wingdings</vt:lpstr>
      <vt:lpstr>Kantoorthema</vt:lpstr>
      <vt:lpstr>Wetsontwerp van 20 maart 2023 tot omzetting van de herstructureringsrichtlijn: welke wijzigingen komen eraan?  Mr. Jens Vrebos  </vt:lpstr>
      <vt:lpstr>Overzicht</vt:lpstr>
      <vt:lpstr>PowerPoint-presentatie</vt:lpstr>
      <vt:lpstr>PowerPoint-presentatie</vt:lpstr>
      <vt:lpstr>PowerPoint-presentatie</vt:lpstr>
      <vt:lpstr>PowerPoint-presentatie</vt:lpstr>
      <vt:lpstr>PowerPoint-presentatie</vt:lpstr>
      <vt:lpstr>Vroegtijdige waarschuwing</vt:lpstr>
      <vt:lpstr>KOIM en ondernemingsbemiddeling</vt:lpstr>
      <vt:lpstr>PowerPoint-presentatie</vt:lpstr>
      <vt:lpstr>Voorlopige maatregelen en minnelijk akkoord buiten GR</vt:lpstr>
      <vt:lpstr>PowerPoint-presentatie</vt:lpstr>
      <vt:lpstr>Algemene bepalingen</vt:lpstr>
      <vt:lpstr>Openbare gerechtelijke reorganisatie door minnelijk akkoord</vt:lpstr>
      <vt:lpstr>Openbare gerechtelijke reorganisatie door collectief akkoord – kleine ondernemingen</vt:lpstr>
      <vt:lpstr>Openbare gerechtelijke reorganisatie door collectief akkoord – grote ondernemingen</vt:lpstr>
      <vt:lpstr>Openbare gerechtelijke reorganisatie door collectief akkoord – grote ondernemingen</vt:lpstr>
      <vt:lpstr>PowerPoint-presentatie</vt:lpstr>
      <vt:lpstr>PowerPoint-presentatie</vt:lpstr>
      <vt:lpstr>Besloten gerechtelijke reorganisatieprocedure</vt:lpstr>
      <vt:lpstr>PowerPoint-presentatie</vt:lpstr>
      <vt:lpstr>Overdracht onder gerechtelijk gezag</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Gerechtelijke reorganisatie</dc:title>
  <dc:creator>Stan Denuwelaere 201693924</dc:creator>
  <cp:lastModifiedBy>Sabine Ritzen</cp:lastModifiedBy>
  <cp:revision>191</cp:revision>
  <cp:lastPrinted>2022-11-22T09:02:46Z</cp:lastPrinted>
  <dcterms:created xsi:type="dcterms:W3CDTF">2019-08-21T14:15:09Z</dcterms:created>
  <dcterms:modified xsi:type="dcterms:W3CDTF">2023-09-21T08:28:01Z</dcterms:modified>
</cp:coreProperties>
</file>