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60" r:id="rId2"/>
    <p:sldId id="264" r:id="rId3"/>
    <p:sldId id="265" r:id="rId4"/>
    <p:sldId id="444" r:id="rId5"/>
    <p:sldId id="446" r:id="rId6"/>
    <p:sldId id="445" r:id="rId7"/>
    <p:sldId id="261" r:id="rId8"/>
    <p:sldId id="449" r:id="rId9"/>
    <p:sldId id="450" r:id="rId10"/>
    <p:sldId id="451" r:id="rId11"/>
    <p:sldId id="443" r:id="rId12"/>
    <p:sldId id="448" r:id="rId13"/>
    <p:sldId id="452" r:id="rId14"/>
    <p:sldId id="453" r:id="rId15"/>
    <p:sldId id="447" r:id="rId16"/>
    <p:sldId id="463" r:id="rId17"/>
    <p:sldId id="462" r:id="rId18"/>
    <p:sldId id="464" r:id="rId19"/>
    <p:sldId id="458" r:id="rId20"/>
    <p:sldId id="459" r:id="rId21"/>
    <p:sldId id="460" r:id="rId22"/>
    <p:sldId id="461" r:id="rId23"/>
    <p:sldId id="317" r:id="rId24"/>
    <p:sldId id="306" r:id="rId25"/>
    <p:sldId id="256" r:id="rId26"/>
    <p:sldId id="307" r:id="rId27"/>
    <p:sldId id="465" r:id="rId28"/>
    <p:sldId id="467" r:id="rId29"/>
    <p:sldId id="468" r:id="rId30"/>
    <p:sldId id="469" r:id="rId31"/>
    <p:sldId id="470" r:id="rId32"/>
    <p:sldId id="472" r:id="rId33"/>
    <p:sldId id="471" r:id="rId34"/>
    <p:sldId id="473" r:id="rId35"/>
    <p:sldId id="474" r:id="rId36"/>
    <p:sldId id="476" r:id="rId37"/>
    <p:sldId id="478" r:id="rId38"/>
    <p:sldId id="480" r:id="rId39"/>
    <p:sldId id="481" r:id="rId40"/>
    <p:sldId id="482" r:id="rId41"/>
    <p:sldId id="479" r:id="rId42"/>
    <p:sldId id="484" r:id="rId43"/>
    <p:sldId id="485" r:id="rId44"/>
    <p:sldId id="487" r:id="rId45"/>
    <p:sldId id="486" r:id="rId46"/>
    <p:sldId id="488" r:id="rId47"/>
    <p:sldId id="489" r:id="rId48"/>
    <p:sldId id="490" r:id="rId49"/>
    <p:sldId id="492" r:id="rId50"/>
    <p:sldId id="491" r:id="rId51"/>
    <p:sldId id="466" r:id="rId52"/>
    <p:sldId id="457" r:id="rId53"/>
    <p:sldId id="456" r:id="rId54"/>
    <p:sldId id="483" r:id="rId55"/>
    <p:sldId id="454" r:id="rId56"/>
    <p:sldId id="266" r:id="rId5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53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2" autoAdjust="0"/>
    <p:restoredTop sz="94694"/>
  </p:normalViewPr>
  <p:slideViewPr>
    <p:cSldViewPr snapToGrid="0" snapToObjects="1">
      <p:cViewPr varScale="1">
        <p:scale>
          <a:sx n="153" d="100"/>
          <a:sy n="153" d="100"/>
        </p:scale>
        <p:origin x="92" y="1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D7ECF04-F0D6-49C4-A38C-56799D64ECFF}" type="datetimeFigureOut">
              <a:rPr lang="nl-BE" smtClean="0"/>
              <a:t>23/09/2022</a:t>
            </a:fld>
            <a:endParaRPr lang="nl-B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4C3E55-1128-4397-800B-552FB825FAD9}" type="slidenum">
              <a:rPr lang="nl-BE" smtClean="0"/>
              <a:t>‹nr.›</a:t>
            </a:fld>
            <a:endParaRPr lang="nl-BE"/>
          </a:p>
        </p:txBody>
      </p:sp>
    </p:spTree>
    <p:extLst>
      <p:ext uri="{BB962C8B-B14F-4D97-AF65-F5344CB8AC3E}">
        <p14:creationId xmlns:p14="http://schemas.microsoft.com/office/powerpoint/2010/main" val="1698043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33589E-C422-FB44-A622-607D4056D40C}" type="datetimeFigureOut">
              <a:rPr lang="en-US" smtClean="0"/>
              <a:t>9/23/2022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7859A9-9028-794B-A598-26902F5A91E7}" type="slidenum">
              <a:rPr lang="en-US" smtClean="0"/>
              <a:t>‹nr.›</a:t>
            </a:fld>
            <a:endParaRPr lang="en-US"/>
          </a:p>
        </p:txBody>
      </p:sp>
    </p:spTree>
    <p:extLst>
      <p:ext uri="{BB962C8B-B14F-4D97-AF65-F5344CB8AC3E}">
        <p14:creationId xmlns:p14="http://schemas.microsoft.com/office/powerpoint/2010/main" val="51255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4</a:t>
            </a:fld>
            <a:endParaRPr lang="nl-NL"/>
          </a:p>
        </p:txBody>
      </p:sp>
    </p:spTree>
    <p:extLst>
      <p:ext uri="{BB962C8B-B14F-4D97-AF65-F5344CB8AC3E}">
        <p14:creationId xmlns:p14="http://schemas.microsoft.com/office/powerpoint/2010/main" val="180592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6</a:t>
            </a:fld>
            <a:endParaRPr lang="nl-NL"/>
          </a:p>
        </p:txBody>
      </p:sp>
    </p:spTree>
    <p:extLst>
      <p:ext uri="{BB962C8B-B14F-4D97-AF65-F5344CB8AC3E}">
        <p14:creationId xmlns:p14="http://schemas.microsoft.com/office/powerpoint/2010/main" val="180592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A99E7CB-B55B-433F-ACF3-9EACF2CD01B5}" type="slidenum">
              <a:rPr lang="nl-NL" smtClean="0"/>
              <a:t>11</a:t>
            </a:fld>
            <a:endParaRPr lang="nl-NL"/>
          </a:p>
        </p:txBody>
      </p:sp>
    </p:spTree>
    <p:extLst>
      <p:ext uri="{BB962C8B-B14F-4D97-AF65-F5344CB8AC3E}">
        <p14:creationId xmlns:p14="http://schemas.microsoft.com/office/powerpoint/2010/main" val="180592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61709" y="789710"/>
            <a:ext cx="5992091" cy="342900"/>
          </a:xfrm>
          <a:prstGeom prst="rect">
            <a:avLst/>
          </a:prstGeom>
        </p:spPr>
        <p:txBody>
          <a:bodyPr anchor="ctr" anchorCtr="0">
            <a:noAutofit/>
          </a:bodyPr>
          <a:lstStyle>
            <a:lvl1pPr algn="r">
              <a:defRPr sz="2000" b="1" i="0">
                <a:solidFill>
                  <a:srgbClr val="0F253A"/>
                </a:solidFill>
                <a:latin typeface="FranklinGothic URW Demi" charset="0"/>
                <a:ea typeface="FranklinGothic URW Demi" charset="0"/>
                <a:cs typeface="FranklinGothic URW Demi" charset="0"/>
              </a:defRPr>
            </a:lvl1pPr>
          </a:lstStyle>
          <a:p>
            <a:r>
              <a:rPr lang="en-US" dirty="0"/>
              <a:t>Click to edit Master title style</a:t>
            </a:r>
          </a:p>
        </p:txBody>
      </p:sp>
      <p:sp>
        <p:nvSpPr>
          <p:cNvPr id="3" name="Subtitle 2"/>
          <p:cNvSpPr>
            <a:spLocks noGrp="1"/>
          </p:cNvSpPr>
          <p:nvPr>
            <p:ph type="subTitle" idx="1" hasCustomPrompt="1"/>
          </p:nvPr>
        </p:nvSpPr>
        <p:spPr>
          <a:xfrm>
            <a:off x="5361710" y="1132610"/>
            <a:ext cx="5992090" cy="361792"/>
          </a:xfrm>
          <a:prstGeom prst="rect">
            <a:avLst/>
          </a:prstGeom>
        </p:spPr>
        <p:txBody>
          <a:bodyPr anchor="ctr" anchorCtr="0">
            <a:normAutofit/>
          </a:bodyPr>
          <a:lstStyle>
            <a:lvl1pPr marL="0" indent="0" algn="r">
              <a:buNone/>
              <a:defRPr sz="1400">
                <a:solidFill>
                  <a:srgbClr val="0F25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fld id="{247123AA-55ED-47D8-A6B4-69A5C8D17300}" type="datetime1">
              <a:rPr lang="nl-BE" smtClean="0"/>
              <a:t>23/09/2022</a:t>
            </a:fld>
            <a:endParaRPr lang="en-US" dirty="0">
              <a:latin typeface="Franklin Gothic Book" panose="020B0503020102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2"/>
                </a:solidFill>
                <a:latin typeface="Franklin Gothic Book" panose="020B0503020102020204" pitchFamily="34" charset="0"/>
              </a:defRPr>
            </a:lvl1pPr>
          </a:lstStyle>
          <a:p>
            <a:endParaRPr lang="en-US" dirty="0">
              <a:latin typeface="Franklin Gothic Book" panose="020B0503020102020204" pitchFamily="34" charset="0"/>
            </a:endParaRPr>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1EEDDEDC-37BD-AD45-A1FB-81A944022602}" type="slidenum">
              <a:rPr lang="en-US" smtClean="0"/>
              <a:pPr/>
              <a:t>‹nr.›</a:t>
            </a:fld>
            <a:endParaRPr lang="en-US">
              <a:latin typeface="Franklin Gothic Book" panose="020B0503020102020204" pitchFamily="34" charset="0"/>
            </a:endParaRPr>
          </a:p>
        </p:txBody>
      </p:sp>
      <p:sp>
        <p:nvSpPr>
          <p:cNvPr id="25" name="Content Placeholder 24"/>
          <p:cNvSpPr>
            <a:spLocks noGrp="1"/>
          </p:cNvSpPr>
          <p:nvPr>
            <p:ph sz="quarter" idx="14" hasCustomPrompt="1"/>
          </p:nvPr>
        </p:nvSpPr>
        <p:spPr>
          <a:xfrm>
            <a:off x="838200" y="1817688"/>
            <a:ext cx="10515600" cy="3970337"/>
          </a:xfrm>
          <a:prstGeom prst="rect">
            <a:avLst/>
          </a:prstGeom>
        </p:spPr>
        <p:txBody>
          <a:bodyPr/>
          <a:lstStyle>
            <a:lvl1pPr>
              <a:defRPr>
                <a:solidFill>
                  <a:srgbClr val="0F253A"/>
                </a:solidFill>
              </a:defRPr>
            </a:lvl1pPr>
            <a:lvl2pPr>
              <a:defRPr>
                <a:solidFill>
                  <a:srgbClr val="0F253A"/>
                </a:solidFill>
              </a:defRPr>
            </a:lvl2pPr>
            <a:lvl3pPr>
              <a:defRPr>
                <a:solidFill>
                  <a:srgbClr val="0F253A"/>
                </a:solidFill>
              </a:defRPr>
            </a:lvl3pPr>
            <a:lvl4pPr>
              <a:defRPr>
                <a:solidFill>
                  <a:srgbClr val="0F253A"/>
                </a:solidFill>
              </a:defRPr>
            </a:lvl4pPr>
            <a:lvl5pPr>
              <a:defRPr>
                <a:solidFill>
                  <a:srgbClr val="0F25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53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F253A"/>
                </a:solidFill>
                <a:latin typeface="Franklin Gothic Book" panose="020B0503020102020204" pitchFamily="34" charset="0"/>
              </a:defRPr>
            </a:lvl1pPr>
          </a:lstStyle>
          <a:p>
            <a:fld id="{9D132E3C-7CF3-4B30-B0EE-CFE05D2478CF}" type="datetime1">
              <a:rPr lang="nl-BE" smtClean="0"/>
              <a:t>23/09/2022</a:t>
            </a:fld>
            <a:endParaRPr lang="en-US" dirty="0">
              <a:latin typeface="Franklin Gothic Book" panose="020B0503020102020204" pitchFamily="34" charset="0"/>
            </a:endParaRPr>
          </a:p>
        </p:txBody>
      </p:sp>
      <p:sp>
        <p:nvSpPr>
          <p:cNvPr id="4" name="Slide Number Placeholder 3"/>
          <p:cNvSpPr>
            <a:spLocks noGrp="1"/>
          </p:cNvSpPr>
          <p:nvPr>
            <p:ph type="sldNum" sz="quarter" idx="11"/>
          </p:nvPr>
        </p:nvSpPr>
        <p:spPr/>
        <p:txBody>
          <a:bodyPr/>
          <a:lstStyle>
            <a:lvl1pPr>
              <a:defRPr>
                <a:solidFill>
                  <a:srgbClr val="0F253A"/>
                </a:solidFill>
                <a:latin typeface="Franklin Gothic Book" panose="020B0503020102020204" pitchFamily="34" charset="0"/>
              </a:defRPr>
            </a:lvl1pPr>
          </a:lstStyle>
          <a:p>
            <a:endParaRPr lang="en-US" dirty="0">
              <a:latin typeface="Franklin Gothic Book" panose="020B0503020102020204" pitchFamily="34" charset="0"/>
            </a:endParaRPr>
          </a:p>
        </p:txBody>
      </p:sp>
      <p:sp>
        <p:nvSpPr>
          <p:cNvPr id="5" name="Footer Placeholder 4"/>
          <p:cNvSpPr>
            <a:spLocks noGrp="1"/>
          </p:cNvSpPr>
          <p:nvPr>
            <p:ph type="ftr" sz="quarter" idx="12"/>
          </p:nvPr>
        </p:nvSpPr>
        <p:spPr>
          <a:xfrm>
            <a:off x="4038600" y="6378464"/>
            <a:ext cx="4114800" cy="343011"/>
          </a:xfrm>
          <a:prstGeom prst="rect">
            <a:avLst/>
          </a:prstGeom>
        </p:spPr>
        <p:txBody>
          <a:bodyPr/>
          <a:lstStyle>
            <a:lvl1pPr>
              <a:defRPr>
                <a:solidFill>
                  <a:srgbClr val="0F253A"/>
                </a:solidFill>
                <a:latin typeface="Franklin Gothic Book" panose="020B0503020102020204" pitchFamily="34" charset="0"/>
              </a:defRPr>
            </a:lvl1pPr>
          </a:lstStyle>
          <a:p>
            <a:endParaRPr lang="en-US" dirty="0">
              <a:latin typeface="Franklin Gothic Book" panose="020B0503020102020204" pitchFamily="34" charset="0"/>
            </a:endParaRPr>
          </a:p>
        </p:txBody>
      </p:sp>
      <p:sp>
        <p:nvSpPr>
          <p:cNvPr id="8" name="Title 1"/>
          <p:cNvSpPr>
            <a:spLocks noGrp="1"/>
          </p:cNvSpPr>
          <p:nvPr>
            <p:ph type="ctrTitle" hasCustomPrompt="1"/>
          </p:nvPr>
        </p:nvSpPr>
        <p:spPr>
          <a:xfrm>
            <a:off x="5361709" y="789710"/>
            <a:ext cx="5992091" cy="342900"/>
          </a:xfrm>
          <a:prstGeom prst="rect">
            <a:avLst/>
          </a:prstGeom>
        </p:spPr>
        <p:txBody>
          <a:bodyPr anchor="ctr" anchorCtr="0">
            <a:noAutofit/>
          </a:bodyPr>
          <a:lstStyle>
            <a:lvl1pPr algn="r">
              <a:defRPr sz="2000" b="1" i="0">
                <a:solidFill>
                  <a:srgbClr val="0F253A"/>
                </a:solidFill>
                <a:latin typeface="FranklinGothic URW Demi" charset="0"/>
                <a:ea typeface="FranklinGothic URW Demi" charset="0"/>
                <a:cs typeface="FranklinGothic URW Demi" charset="0"/>
              </a:defRPr>
            </a:lvl1pPr>
          </a:lstStyle>
          <a:p>
            <a:r>
              <a:rPr lang="en-US" dirty="0"/>
              <a:t>Click to edit Master title style</a:t>
            </a:r>
          </a:p>
        </p:txBody>
      </p:sp>
      <p:sp>
        <p:nvSpPr>
          <p:cNvPr id="10" name="Text Placeholder 9"/>
          <p:cNvSpPr>
            <a:spLocks noGrp="1"/>
          </p:cNvSpPr>
          <p:nvPr>
            <p:ph type="body" sz="quarter" idx="13" hasCustomPrompt="1"/>
          </p:nvPr>
        </p:nvSpPr>
        <p:spPr>
          <a:xfrm>
            <a:off x="838200" y="1474788"/>
            <a:ext cx="10515600" cy="4343400"/>
          </a:xfrm>
          <a:prstGeom prst="rect">
            <a:avLst/>
          </a:prstGeom>
        </p:spPr>
        <p:txBody>
          <a:bodyPr/>
          <a:lstStyle>
            <a:lvl1pPr>
              <a:defRPr>
                <a:solidFill>
                  <a:srgbClr val="0F253A"/>
                </a:solidFill>
              </a:defRPr>
            </a:lvl1pPr>
            <a:lvl2pPr>
              <a:defRPr>
                <a:solidFill>
                  <a:srgbClr val="0F253A"/>
                </a:solidFill>
              </a:defRPr>
            </a:lvl2pPr>
            <a:lvl3pPr>
              <a:defRPr>
                <a:solidFill>
                  <a:srgbClr val="0F253A"/>
                </a:solidFill>
              </a:defRPr>
            </a:lvl3pPr>
            <a:lvl4pPr>
              <a:defRPr>
                <a:solidFill>
                  <a:srgbClr val="0F253A"/>
                </a:solidFill>
              </a:defRPr>
            </a:lvl4pPr>
            <a:lvl5pPr>
              <a:defRPr>
                <a:solidFill>
                  <a:srgbClr val="0F25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26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2130426"/>
            <a:ext cx="10363200" cy="1470025"/>
          </a:xfrm>
        </p:spPr>
        <p:txBody>
          <a:bodyPr/>
          <a:lstStyle>
            <a:lvl1pPr>
              <a:defRPr>
                <a:solidFill>
                  <a:srgbClr val="0F253A"/>
                </a:solidFill>
              </a:defRPr>
            </a:lvl1pPr>
          </a:lstStyle>
          <a:p>
            <a:r>
              <a:rPr lang="nl-NL" dirty="0"/>
              <a:t>Klik om de stijl te bewerken</a:t>
            </a:r>
          </a:p>
        </p:txBody>
      </p:sp>
      <p:sp>
        <p:nvSpPr>
          <p:cNvPr id="3" name="Ondertitel 2"/>
          <p:cNvSpPr>
            <a:spLocks noGrp="1"/>
          </p:cNvSpPr>
          <p:nvPr>
            <p:ph type="subTitle" idx="1" hasCustomPrompt="1"/>
          </p:nvPr>
        </p:nvSpPr>
        <p:spPr>
          <a:xfrm>
            <a:off x="1828800" y="3886200"/>
            <a:ext cx="8534400" cy="1752600"/>
          </a:xfrm>
        </p:spPr>
        <p:txBody>
          <a:bodyPr/>
          <a:lstStyle>
            <a:lvl1pPr marL="0" indent="0" algn="ctr">
              <a:buNone/>
              <a:defRPr>
                <a:solidFill>
                  <a:srgbClr val="0F25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solidFill>
                  <a:srgbClr val="0F253A"/>
                </a:solidFill>
                <a:latin typeface="Franklin Gothic Book" panose="020B0503020102020204" pitchFamily="34" charset="0"/>
              </a:defRPr>
            </a:lvl1pPr>
          </a:lstStyle>
          <a:p>
            <a:fld id="{4FA2276C-478D-4A30-8904-CA89A14F83D4}" type="datetime1">
              <a:rPr lang="nl-BE" smtClean="0"/>
              <a:t>23/09/2022</a:t>
            </a:fld>
            <a:endParaRPr lang="nl-NL"/>
          </a:p>
        </p:txBody>
      </p:sp>
      <p:sp>
        <p:nvSpPr>
          <p:cNvPr id="5" name="Tijdelijke aanduiding voor voettekst 4"/>
          <p:cNvSpPr>
            <a:spLocks noGrp="1"/>
          </p:cNvSpPr>
          <p:nvPr>
            <p:ph type="ftr" sz="quarter" idx="11"/>
          </p:nvPr>
        </p:nvSpPr>
        <p:spPr>
          <a:xfrm>
            <a:off x="4038600" y="6378464"/>
            <a:ext cx="4114800" cy="343011"/>
          </a:xfrm>
          <a:prstGeom prst="rect">
            <a:avLst/>
          </a:prstGeom>
        </p:spPr>
        <p:txBody>
          <a:bodyPr/>
          <a:lstStyle>
            <a:lvl1pPr>
              <a:defRPr>
                <a:solidFill>
                  <a:srgbClr val="0F253A"/>
                </a:solidFill>
                <a:latin typeface="Franklin Gothic Book" panose="020B0503020102020204" pitchFamily="34" charset="0"/>
              </a:defRPr>
            </a:lvl1pPr>
          </a:lstStyle>
          <a:p>
            <a:endParaRPr lang="nl-NL">
              <a:solidFill>
                <a:srgbClr val="0F253A"/>
              </a:solidFill>
            </a:endParaRPr>
          </a:p>
        </p:txBody>
      </p:sp>
      <p:sp>
        <p:nvSpPr>
          <p:cNvPr id="6" name="Tijdelijke aanduiding voor dianummer 5"/>
          <p:cNvSpPr>
            <a:spLocks noGrp="1"/>
          </p:cNvSpPr>
          <p:nvPr>
            <p:ph type="sldNum" sz="quarter" idx="12"/>
          </p:nvPr>
        </p:nvSpPr>
        <p:spPr/>
        <p:txBody>
          <a:bodyPr/>
          <a:lstStyle>
            <a:lvl1pPr>
              <a:defRPr>
                <a:solidFill>
                  <a:srgbClr val="0F253A"/>
                </a:solidFill>
                <a:latin typeface="Franklin Gothic Book" panose="020B0503020102020204" pitchFamily="34" charset="0"/>
              </a:defRPr>
            </a:lvl1pPr>
          </a:lstStyle>
          <a:p>
            <a:fld id="{B38FF561-C412-4D00-8348-8201C4A2C29E}" type="slidenum">
              <a:rPr lang="nl-NL" smtClean="0"/>
              <a:pPr/>
              <a:t>‹nr.›</a:t>
            </a:fld>
            <a:endParaRPr lang="nl-NL"/>
          </a:p>
        </p:txBody>
      </p:sp>
    </p:spTree>
    <p:extLst>
      <p:ext uri="{BB962C8B-B14F-4D97-AF65-F5344CB8AC3E}">
        <p14:creationId xmlns:p14="http://schemas.microsoft.com/office/powerpoint/2010/main" val="4232455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78464"/>
            <a:ext cx="2743200" cy="343011"/>
          </a:xfrm>
          <a:prstGeom prst="rect">
            <a:avLst/>
          </a:prstGeom>
        </p:spPr>
        <p:txBody>
          <a:bodyPr vert="horz" lIns="91440" tIns="45720" rIns="91440" bIns="45720" rtlCol="0" anchor="ctr"/>
          <a:lstStyle>
            <a:lvl1pPr algn="l">
              <a:defRPr sz="1200">
                <a:solidFill>
                  <a:srgbClr val="0F253A"/>
                </a:solidFill>
              </a:defRPr>
            </a:lvl1pPr>
          </a:lstStyle>
          <a:p>
            <a:fld id="{907B6484-5D8A-4EA5-A58E-DFD277679B37}" type="datetime1">
              <a:rPr lang="nl-BE" smtClean="0"/>
              <a:t>23/09/2022</a:t>
            </a:fld>
            <a:endParaRPr lang="en-US" dirty="0"/>
          </a:p>
        </p:txBody>
      </p:sp>
      <p:sp>
        <p:nvSpPr>
          <p:cNvPr id="6" name="Slide Number Placeholder 5"/>
          <p:cNvSpPr>
            <a:spLocks noGrp="1"/>
          </p:cNvSpPr>
          <p:nvPr>
            <p:ph type="sldNum" sz="quarter" idx="4"/>
          </p:nvPr>
        </p:nvSpPr>
        <p:spPr>
          <a:xfrm>
            <a:off x="8610600" y="6378464"/>
            <a:ext cx="2743200" cy="343011"/>
          </a:xfrm>
          <a:prstGeom prst="rect">
            <a:avLst/>
          </a:prstGeom>
        </p:spPr>
        <p:txBody>
          <a:bodyPr vert="horz" lIns="91440" tIns="45720" rIns="91440" bIns="45720" rtlCol="0" anchor="ctr"/>
          <a:lstStyle>
            <a:lvl1pPr algn="r">
              <a:defRPr sz="1200">
                <a:solidFill>
                  <a:srgbClr val="0F253A"/>
                </a:solidFill>
              </a:defRPr>
            </a:lvl1pPr>
          </a:lstStyle>
          <a:p>
            <a:endParaRPr lang="en-US" dirty="0"/>
          </a:p>
        </p:txBody>
      </p:sp>
      <p:cxnSp>
        <p:nvCxnSpPr>
          <p:cNvPr id="9" name="Straight Connector 8"/>
          <p:cNvCxnSpPr/>
          <p:nvPr userDrawn="1"/>
        </p:nvCxnSpPr>
        <p:spPr>
          <a:xfrm>
            <a:off x="838200" y="1128207"/>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8200" y="6178189"/>
            <a:ext cx="10515600" cy="0"/>
          </a:xfrm>
          <a:prstGeom prst="line">
            <a:avLst/>
          </a:prstGeom>
          <a:ln w="76200">
            <a:solidFill>
              <a:srgbClr val="DDDDDD"/>
            </a:solidFill>
          </a:ln>
        </p:spPr>
        <p:style>
          <a:lnRef idx="1">
            <a:schemeClr val="accent1"/>
          </a:lnRef>
          <a:fillRef idx="0">
            <a:schemeClr val="accent1"/>
          </a:fillRef>
          <a:effectRef idx="0">
            <a:schemeClr val="accent1"/>
          </a:effectRef>
          <a:fontRef idx="minor">
            <a:schemeClr val="tx1"/>
          </a:fontRef>
        </p:style>
      </p:cxnSp>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BE" dirty="0"/>
              <a:t>Titelstijl van model bewerken</a:t>
            </a:r>
            <a:endParaRPr lang="nl-NL" dirty="0"/>
          </a:p>
        </p:txBody>
      </p:sp>
      <p:pic>
        <p:nvPicPr>
          <p:cNvPr id="10" name="Afbeelding 9">
            <a:extLst>
              <a:ext uri="{FF2B5EF4-FFF2-40B4-BE49-F238E27FC236}">
                <a16:creationId xmlns:a16="http://schemas.microsoft.com/office/drawing/2014/main" id="{6D2678B4-7B05-874C-AA59-C62320E2FBD1}"/>
              </a:ext>
            </a:extLst>
          </p:cNvPr>
          <p:cNvPicPr>
            <a:picLocks noChangeAspect="1"/>
          </p:cNvPicPr>
          <p:nvPr userDrawn="1"/>
        </p:nvPicPr>
        <p:blipFill>
          <a:blip r:embed="rId5"/>
          <a:stretch>
            <a:fillRect/>
          </a:stretch>
        </p:blipFill>
        <p:spPr>
          <a:xfrm>
            <a:off x="11357356" y="209910"/>
            <a:ext cx="642939" cy="396479"/>
          </a:xfrm>
          <a:prstGeom prst="rect">
            <a:avLst/>
          </a:prstGeom>
        </p:spPr>
      </p:pic>
    </p:spTree>
    <p:extLst>
      <p:ext uri="{BB962C8B-B14F-4D97-AF65-F5344CB8AC3E}">
        <p14:creationId xmlns:p14="http://schemas.microsoft.com/office/powerpoint/2010/main" val="180368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ctr" defTabSz="914400" rtl="0" eaLnBrk="1" latinLnBrk="0" hangingPunct="1">
        <a:lnSpc>
          <a:spcPct val="90000"/>
        </a:lnSpc>
        <a:spcBef>
          <a:spcPct val="0"/>
        </a:spcBef>
        <a:buNone/>
        <a:defRPr sz="2400" b="0" i="0" kern="1200">
          <a:solidFill>
            <a:srgbClr val="0F253A"/>
          </a:solidFill>
          <a:latin typeface="FranklinGothic URW Demi" charset="0"/>
          <a:ea typeface="FranklinGothic URW Demi" charset="0"/>
          <a:cs typeface="FranklinGothic URW Demi" charset="0"/>
        </a:defRPr>
      </a:lvl1pPr>
    </p:titleStyle>
    <p:bodyStyle>
      <a:lvl1pPr marL="228600" indent="-228600" algn="l" defTabSz="914400" rtl="0" eaLnBrk="1" latinLnBrk="0" hangingPunct="1">
        <a:lnSpc>
          <a:spcPct val="90000"/>
        </a:lnSpc>
        <a:spcBef>
          <a:spcPts val="1000"/>
        </a:spcBef>
        <a:buFont typeface="AppleSymbols" charset="0"/>
        <a:buChar char="⎻"/>
        <a:defRPr sz="1800" b="0" i="0" kern="1200">
          <a:solidFill>
            <a:schemeClr val="tx1"/>
          </a:solidFill>
          <a:latin typeface="FranklinGothic URW Light" charset="0"/>
          <a:ea typeface="FranklinGothic URW Light" charset="0"/>
          <a:cs typeface="FranklinGothic URW Light" charset="0"/>
        </a:defRPr>
      </a:lvl1pPr>
      <a:lvl2pPr marL="685800" indent="-228600" algn="l" defTabSz="914400" rtl="0" eaLnBrk="1" latinLnBrk="0" hangingPunct="1">
        <a:lnSpc>
          <a:spcPct val="90000"/>
        </a:lnSpc>
        <a:spcBef>
          <a:spcPts val="500"/>
        </a:spcBef>
        <a:buFont typeface="Courier New" charset="0"/>
        <a:buChar char="o"/>
        <a:defRPr sz="1800" b="0" i="0" kern="1200">
          <a:solidFill>
            <a:schemeClr val="tx1"/>
          </a:solidFill>
          <a:latin typeface="FranklinGothic URW Light" charset="0"/>
          <a:ea typeface="FranklinGothic URW Light" charset="0"/>
          <a:cs typeface="FranklinGothic URW Light" charset="0"/>
        </a:defRPr>
      </a:lvl2pPr>
      <a:lvl3pPr marL="1143000" indent="-228600" algn="l" defTabSz="914400" rtl="0" eaLnBrk="1" latinLnBrk="0" hangingPunct="1">
        <a:lnSpc>
          <a:spcPct val="90000"/>
        </a:lnSpc>
        <a:spcBef>
          <a:spcPts val="500"/>
        </a:spcBef>
        <a:buFont typeface="Wingdings" charset="2"/>
        <a:buChar char="§"/>
        <a:defRPr sz="1800" b="0" i="0" kern="1200">
          <a:solidFill>
            <a:schemeClr val="tx1"/>
          </a:solidFill>
          <a:latin typeface="FranklinGothic URW Light" charset="0"/>
          <a:ea typeface="FranklinGothic URW Light" charset="0"/>
          <a:cs typeface="FranklinGothic URW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anklinGothic URW Book" charset="0"/>
          <a:ea typeface="FranklinGothic URW Book" charset="0"/>
          <a:cs typeface="FranklinGothic URW Book"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anklinGothic URW Book" charset="0"/>
          <a:ea typeface="FranklinGothic URW Book" charset="0"/>
          <a:cs typeface="FranklinGothic URW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aeterinckx.law/" TargetMode="External"/><Relationship Id="rId2" Type="http://schemas.openxmlformats.org/officeDocument/2006/relationships/hyperlink" Target="mailto:info@waeterinckx.law"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082" y="-145473"/>
            <a:ext cx="12406746"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6"/>
          <p:cNvSpPr txBox="1"/>
          <p:nvPr/>
        </p:nvSpPr>
        <p:spPr>
          <a:xfrm>
            <a:off x="3505200" y="4759093"/>
            <a:ext cx="5181600" cy="243656"/>
          </a:xfrm>
          <a:prstGeom prst="rect">
            <a:avLst/>
          </a:prstGeom>
        </p:spPr>
        <p:txBody>
          <a:bodyPr vert="horz" wrap="square" lIns="0" tIns="12700" rIns="0" bIns="0" rtlCol="0" anchor="t">
            <a:spAutoFit/>
          </a:bodyPr>
          <a:lstStyle/>
          <a:p>
            <a:pPr marL="12700" algn="ctr">
              <a:lnSpc>
                <a:spcPct val="100000"/>
              </a:lnSpc>
              <a:spcBef>
                <a:spcPts val="100"/>
              </a:spcBef>
            </a:pPr>
            <a:r>
              <a:rPr lang="nl-BE" sz="1450" kern="1000" spc="600" dirty="0">
                <a:solidFill>
                  <a:srgbClr val="0F253A"/>
                </a:solidFill>
                <a:latin typeface="Franklin Gothic Book"/>
                <a:ea typeface="Franklin Gothic Book" charset="0"/>
                <a:cs typeface="Franklin Gothic Book" charset="0"/>
              </a:rPr>
              <a:t>YOUR CONCERN IS OUR PRIORITY</a:t>
            </a:r>
            <a:endParaRPr lang="nl-NL" sz="1450" kern="1000" spc="600" dirty="0">
              <a:solidFill>
                <a:srgbClr val="0F253A"/>
              </a:solidFill>
              <a:latin typeface="Franklin Gothic Book"/>
              <a:ea typeface="Franklin Gothic Book" charset="0"/>
              <a:cs typeface="Franklin Gothic Book" charset="0"/>
            </a:endParaRPr>
          </a:p>
        </p:txBody>
      </p:sp>
      <p:pic>
        <p:nvPicPr>
          <p:cNvPr id="10" name="Afbeelding 9">
            <a:extLst>
              <a:ext uri="{FF2B5EF4-FFF2-40B4-BE49-F238E27FC236}">
                <a16:creationId xmlns:a16="http://schemas.microsoft.com/office/drawing/2014/main" id="{63623399-825B-BC41-8A78-4399C54C5F3E}"/>
              </a:ext>
            </a:extLst>
          </p:cNvPr>
          <p:cNvPicPr>
            <a:picLocks noChangeAspect="1"/>
          </p:cNvPicPr>
          <p:nvPr/>
        </p:nvPicPr>
        <p:blipFill>
          <a:blip r:embed="rId2"/>
          <a:stretch>
            <a:fillRect/>
          </a:stretch>
        </p:blipFill>
        <p:spPr>
          <a:xfrm>
            <a:off x="3811510" y="1757173"/>
            <a:ext cx="4568980" cy="2817538"/>
          </a:xfrm>
          <a:prstGeom prst="rect">
            <a:avLst/>
          </a:prstGeom>
        </p:spPr>
      </p:pic>
      <p:sp>
        <p:nvSpPr>
          <p:cNvPr id="4" name="Tijdelijke aanduiding voor datum 3">
            <a:extLst>
              <a:ext uri="{FF2B5EF4-FFF2-40B4-BE49-F238E27FC236}">
                <a16:creationId xmlns:a16="http://schemas.microsoft.com/office/drawing/2014/main" id="{72871ABA-781F-114C-C5E1-6878A2407286}"/>
              </a:ext>
            </a:extLst>
          </p:cNvPr>
          <p:cNvSpPr>
            <a:spLocks noGrp="1"/>
          </p:cNvSpPr>
          <p:nvPr>
            <p:ph type="dt" sz="half" idx="10"/>
          </p:nvPr>
        </p:nvSpPr>
        <p:spPr/>
        <p:txBody>
          <a:bodyPr/>
          <a:lstStyle/>
          <a:p>
            <a:fld id="{24D4EE12-81C9-42CD-BB64-69BB8D1E9B18}" type="datetime1">
              <a:rPr lang="nl-BE" smtClean="0"/>
              <a:t>23/09/2022</a:t>
            </a:fld>
            <a:endParaRPr lang="en-US" dirty="0">
              <a:latin typeface="Franklin Gothic Book" panose="020B0503020102020204" pitchFamily="34" charset="0"/>
            </a:endParaRPr>
          </a:p>
        </p:txBody>
      </p:sp>
      <p:sp>
        <p:nvSpPr>
          <p:cNvPr id="2" name="Tijdelijke aanduiding voor dianummer 1">
            <a:extLst>
              <a:ext uri="{FF2B5EF4-FFF2-40B4-BE49-F238E27FC236}">
                <a16:creationId xmlns:a16="http://schemas.microsoft.com/office/drawing/2014/main" id="{139621C1-463D-F5A2-FF0F-D23FE60A121B}"/>
              </a:ext>
            </a:extLst>
          </p:cNvPr>
          <p:cNvSpPr>
            <a:spLocks noGrp="1"/>
          </p:cNvSpPr>
          <p:nvPr>
            <p:ph type="sldNum" sz="quarter" idx="11"/>
          </p:nvPr>
        </p:nvSpPr>
        <p:spPr/>
        <p:txBody>
          <a:bodyPr/>
          <a:lstStyle/>
          <a:p>
            <a:endParaRPr lang="en-US" dirty="0">
              <a:latin typeface="Franklin Gothic Book" panose="020B0503020102020204" pitchFamily="34" charset="0"/>
            </a:endParaRPr>
          </a:p>
        </p:txBody>
      </p:sp>
    </p:spTree>
    <p:extLst>
      <p:ext uri="{BB962C8B-B14F-4D97-AF65-F5344CB8AC3E}">
        <p14:creationId xmlns:p14="http://schemas.microsoft.com/office/powerpoint/2010/main" val="109435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Monopolie burgerlijke vordering voor de strafrechter</a:t>
            </a:r>
          </a:p>
        </p:txBody>
      </p:sp>
      <p:sp>
        <p:nvSpPr>
          <p:cNvPr id="4" name="Text Placeholder 3"/>
          <p:cNvSpPr>
            <a:spLocks noGrp="1"/>
          </p:cNvSpPr>
          <p:nvPr>
            <p:ph type="body" sz="quarter" idx="13"/>
          </p:nvPr>
        </p:nvSpPr>
        <p:spPr/>
        <p:txBody>
          <a:bodyPr/>
          <a:lstStyle/>
          <a:p>
            <a:r>
              <a:rPr lang="nl-NL" dirty="0">
                <a:latin typeface="FranklinGothic URW Light"/>
              </a:rPr>
              <a:t>Aandachtspunt 2: </a:t>
            </a:r>
          </a:p>
          <a:p>
            <a:pPr lvl="1"/>
            <a:endParaRPr lang="nl-NL" dirty="0">
              <a:latin typeface="FranklinGothic URW Light"/>
            </a:endParaRPr>
          </a:p>
          <a:p>
            <a:pPr lvl="1"/>
            <a:r>
              <a:rPr lang="nl-NL" dirty="0">
                <a:latin typeface="FranklinGothic URW Light"/>
              </a:rPr>
              <a:t>Art. 43bis Sw. voorziet in teruggave of toewijzing bij verbeurdverklaring</a:t>
            </a:r>
          </a:p>
          <a:p>
            <a:pPr lvl="1"/>
            <a:endParaRPr lang="nl-NL" dirty="0">
              <a:latin typeface="FranklinGothic URW Light"/>
            </a:endParaRPr>
          </a:p>
          <a:p>
            <a:pPr lvl="1"/>
            <a:r>
              <a:rPr lang="nl-NL" dirty="0">
                <a:latin typeface="FranklinGothic URW Light"/>
              </a:rPr>
              <a:t>Hoewel teruggave of toewijzing </a:t>
            </a:r>
            <a:r>
              <a:rPr lang="nl-NL" u="sng" dirty="0">
                <a:latin typeface="FranklinGothic URW Light"/>
              </a:rPr>
              <a:t>verplicht</a:t>
            </a:r>
            <a:r>
              <a:rPr lang="nl-NL" dirty="0">
                <a:latin typeface="FranklinGothic URW Light"/>
              </a:rPr>
              <a:t> als de rechter de verbeurdverklaring uitspreekt, toch best in conclusies al om verzoeken dat die regel ook wordt toegepast</a:t>
            </a:r>
          </a:p>
        </p:txBody>
      </p:sp>
      <p:sp>
        <p:nvSpPr>
          <p:cNvPr id="6" name="Tijdelijke aanduiding voor datum 5">
            <a:extLst>
              <a:ext uri="{FF2B5EF4-FFF2-40B4-BE49-F238E27FC236}">
                <a16:creationId xmlns:a16="http://schemas.microsoft.com/office/drawing/2014/main" id="{A3D1C8E9-9EEB-AFEF-9574-948D511D21B6}"/>
              </a:ext>
            </a:extLst>
          </p:cNvPr>
          <p:cNvSpPr>
            <a:spLocks noGrp="1"/>
          </p:cNvSpPr>
          <p:nvPr>
            <p:ph type="dt" sz="half" idx="10"/>
          </p:nvPr>
        </p:nvSpPr>
        <p:spPr/>
        <p:txBody>
          <a:bodyPr/>
          <a:lstStyle/>
          <a:p>
            <a:fld id="{A8380F01-593B-4D67-A045-B2C3BE3FF461}"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D2A6B8F5-6680-2A6C-D96D-9420BF74737F}"/>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10</a:t>
            </a:fld>
            <a:endParaRPr lang="nl-NL" sz="1100" dirty="0"/>
          </a:p>
        </p:txBody>
      </p:sp>
    </p:spTree>
    <p:extLst>
      <p:ext uri="{BB962C8B-B14F-4D97-AF65-F5344CB8AC3E}">
        <p14:creationId xmlns:p14="http://schemas.microsoft.com/office/powerpoint/2010/main" val="232534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subTitle" idx="1"/>
          </p:nvPr>
        </p:nvSpPr>
        <p:spPr/>
        <p:txBody>
          <a:bodyPr>
            <a:normAutofit/>
          </a:bodyPr>
          <a:lstStyle/>
          <a:p>
            <a:r>
              <a:rPr lang="nl-BE" sz="4400" dirty="0"/>
              <a:t>Strafrechtelijke risico’s</a:t>
            </a:r>
          </a:p>
          <a:p>
            <a:endParaRPr lang="nl-BE" sz="2400" dirty="0"/>
          </a:p>
          <a:p>
            <a:endParaRPr lang="nl-BE" sz="2400" dirty="0"/>
          </a:p>
          <a:p>
            <a:endParaRPr lang="nl-BE" sz="2400" dirty="0"/>
          </a:p>
          <a:p>
            <a:endParaRPr lang="nl-BE" sz="2400" dirty="0"/>
          </a:p>
          <a:p>
            <a:endParaRPr lang="nl-BE" sz="2400" dirty="0"/>
          </a:p>
        </p:txBody>
      </p:sp>
      <p:sp>
        <p:nvSpPr>
          <p:cNvPr id="5" name="Tijdelijke aanduiding voor datum 4">
            <a:extLst>
              <a:ext uri="{FF2B5EF4-FFF2-40B4-BE49-F238E27FC236}">
                <a16:creationId xmlns:a16="http://schemas.microsoft.com/office/drawing/2014/main" id="{84231FEE-8724-C74F-5017-39D66A25860B}"/>
              </a:ext>
            </a:extLst>
          </p:cNvPr>
          <p:cNvSpPr>
            <a:spLocks noGrp="1"/>
          </p:cNvSpPr>
          <p:nvPr>
            <p:ph type="dt" sz="half" idx="10"/>
          </p:nvPr>
        </p:nvSpPr>
        <p:spPr/>
        <p:txBody>
          <a:bodyPr/>
          <a:lstStyle/>
          <a:p>
            <a:fld id="{99A13373-4DE5-4564-93D3-A96FAB09BAB4}" type="datetime1">
              <a:rPr lang="nl-BE" smtClean="0"/>
              <a:t>23/09/2022</a:t>
            </a:fld>
            <a:endParaRPr lang="nl-NL"/>
          </a:p>
        </p:txBody>
      </p:sp>
      <p:sp>
        <p:nvSpPr>
          <p:cNvPr id="2" name="Tijdelijke aanduiding voor dianummer 1">
            <a:extLst>
              <a:ext uri="{FF2B5EF4-FFF2-40B4-BE49-F238E27FC236}">
                <a16:creationId xmlns:a16="http://schemas.microsoft.com/office/drawing/2014/main" id="{8225D08D-F427-232C-FCE3-91D7EF63F6B9}"/>
              </a:ext>
            </a:extLst>
          </p:cNvPr>
          <p:cNvSpPr>
            <a:spLocks noGrp="1"/>
          </p:cNvSpPr>
          <p:nvPr>
            <p:ph type="sldNum" sz="quarter" idx="12"/>
          </p:nvPr>
        </p:nvSpPr>
        <p:spPr/>
        <p:txBody>
          <a:bodyPr/>
          <a:lstStyle/>
          <a:p>
            <a:fld id="{B38FF561-C412-4D00-8348-8201C4A2C29E}" type="slidenum">
              <a:rPr lang="nl-NL" smtClean="0"/>
              <a:pPr/>
              <a:t>11</a:t>
            </a:fld>
            <a:endParaRPr lang="nl-NL" dirty="0"/>
          </a:p>
        </p:txBody>
      </p:sp>
    </p:spTree>
    <p:extLst>
      <p:ext uri="{BB962C8B-B14F-4D97-AF65-F5344CB8AC3E}">
        <p14:creationId xmlns:p14="http://schemas.microsoft.com/office/powerpoint/2010/main" val="5013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FC67DD-CAD6-ED7D-CB2B-E8D12D5CF74A}"/>
              </a:ext>
            </a:extLst>
          </p:cNvPr>
          <p:cNvSpPr>
            <a:spLocks noGrp="1"/>
          </p:cNvSpPr>
          <p:nvPr>
            <p:ph type="ctrTitle"/>
          </p:nvPr>
        </p:nvSpPr>
        <p:spPr>
          <a:xfrm>
            <a:off x="4472109" y="789710"/>
            <a:ext cx="6881692" cy="342900"/>
          </a:xfrm>
        </p:spPr>
        <p:txBody>
          <a:bodyPr/>
          <a:lstStyle/>
          <a:p>
            <a:r>
              <a:rPr lang="nl-NL" dirty="0">
                <a:highlight>
                  <a:srgbClr val="FFFF00"/>
                </a:highlight>
              </a:rPr>
              <a:t>Specifiek misdrijf – ontrouw in het beheer (art. 489sexies Sw.)</a:t>
            </a:r>
            <a:endParaRPr lang="nl-BE" dirty="0">
              <a:highlight>
                <a:srgbClr val="FFFF00"/>
              </a:highlight>
            </a:endParaRPr>
          </a:p>
        </p:txBody>
      </p:sp>
      <p:sp>
        <p:nvSpPr>
          <p:cNvPr id="5" name="Tijdelijke aanduiding voor tekst 4">
            <a:extLst>
              <a:ext uri="{FF2B5EF4-FFF2-40B4-BE49-F238E27FC236}">
                <a16:creationId xmlns:a16="http://schemas.microsoft.com/office/drawing/2014/main" id="{BEF408BE-1D4F-6895-2E44-9704AE388B52}"/>
              </a:ext>
            </a:extLst>
          </p:cNvPr>
          <p:cNvSpPr>
            <a:spLocks noGrp="1"/>
          </p:cNvSpPr>
          <p:nvPr>
            <p:ph type="body" sz="quarter" idx="13"/>
          </p:nvPr>
        </p:nvSpPr>
        <p:spPr>
          <a:xfrm>
            <a:off x="838200" y="1363952"/>
            <a:ext cx="10515600" cy="4343400"/>
          </a:xfrm>
        </p:spPr>
        <p:txBody>
          <a:bodyPr/>
          <a:lstStyle/>
          <a:p>
            <a:r>
              <a:rPr lang="nl-NL" dirty="0"/>
              <a:t>Ontrouw in het beheer – artikel 489sexies Sw.:</a:t>
            </a:r>
          </a:p>
          <a:p>
            <a:pPr lvl="1"/>
            <a:r>
              <a:rPr lang="nl-NL" dirty="0">
                <a:latin typeface="FranklinGothic URW Light"/>
              </a:rPr>
              <a:t>“</a:t>
            </a:r>
            <a:r>
              <a:rPr lang="nl-NL" b="0" i="1" dirty="0">
                <a:effectLst/>
                <a:latin typeface="FranklinGothic URW Light"/>
              </a:rPr>
              <a:t>Met gevangenisstraf van een maand tot vijf jaar en met geldboete van honderd euro tot vijfhonderdduizend euro wordt gestraft de curator die zich schuldig maakt aan ontrouw in zijn beheer. Hij wordt daarenboven veroordeeld tot teruggave en schadeloosstelling die aan de boedel is verschuldigd. De schuldige kan bovendien veroordeeld worden tot ontzetting van rechten overeenkomstig artikel 33.</a:t>
            </a:r>
            <a:r>
              <a:rPr lang="nl-NL" dirty="0">
                <a:latin typeface="FranklinGothic URW Light"/>
              </a:rPr>
              <a:t>”</a:t>
            </a:r>
          </a:p>
          <a:p>
            <a:pPr lvl="1"/>
            <a:r>
              <a:rPr lang="nl-NL" dirty="0">
                <a:latin typeface="FranklinGothic URW Light"/>
              </a:rPr>
              <a:t>Bestanddelen:</a:t>
            </a:r>
          </a:p>
          <a:p>
            <a:pPr lvl="2"/>
            <a:r>
              <a:rPr lang="nl-NL" dirty="0">
                <a:latin typeface="FranklinGothic URW Light"/>
              </a:rPr>
              <a:t>Dader: eigen misdrijf van de curator (co-curator valt ook binnen het spectrum van deze bepaling)</a:t>
            </a:r>
          </a:p>
          <a:p>
            <a:pPr lvl="2"/>
            <a:r>
              <a:rPr lang="nl-NL" dirty="0">
                <a:latin typeface="FranklinGothic URW Light"/>
              </a:rPr>
              <a:t>Materieel bestanddeel </a:t>
            </a:r>
          </a:p>
          <a:p>
            <a:pPr lvl="3"/>
            <a:r>
              <a:rPr lang="nl-NL" dirty="0">
                <a:latin typeface="FranklinGothic URW Light"/>
              </a:rPr>
              <a:t>Een failliet verklarend vonnis van de ondernemingsrechtbank met aanstelling van een curator</a:t>
            </a:r>
          </a:p>
          <a:p>
            <a:pPr lvl="3"/>
            <a:r>
              <a:rPr lang="nl-NL" dirty="0">
                <a:latin typeface="FranklinGothic URW Light"/>
              </a:rPr>
              <a:t>Ontrouw in het beheer , nl.:</a:t>
            </a:r>
            <a:r>
              <a:rPr lang="nl-NL" dirty="0">
                <a:latin typeface="FranklinGothic URW Light"/>
                <a:sym typeface="Wingdings" panose="05000000000000000000" pitchFamily="2" charset="2"/>
              </a:rPr>
              <a:t> </a:t>
            </a:r>
          </a:p>
          <a:p>
            <a:pPr lvl="4"/>
            <a:r>
              <a:rPr lang="nl-NL" dirty="0">
                <a:latin typeface="FranklinGothic URW Light"/>
                <a:sym typeface="Wingdings" panose="05000000000000000000" pitchFamily="2" charset="2"/>
              </a:rPr>
              <a:t>In de uitoefening van het ambt als curator,</a:t>
            </a:r>
          </a:p>
          <a:p>
            <a:pPr lvl="4"/>
            <a:r>
              <a:rPr lang="nl-NL" dirty="0">
                <a:latin typeface="FranklinGothic URW Light"/>
                <a:sym typeface="Wingdings" panose="05000000000000000000" pitchFamily="2" charset="2"/>
              </a:rPr>
              <a:t>Begaan van een fout</a:t>
            </a:r>
          </a:p>
          <a:p>
            <a:pPr lvl="2"/>
            <a:r>
              <a:rPr lang="nl-NL" dirty="0">
                <a:latin typeface="FranklinGothic URW Light"/>
                <a:sym typeface="Wingdings" panose="05000000000000000000" pitchFamily="2" charset="2"/>
              </a:rPr>
              <a:t>Moreel bestanddeel: bijzonder opzet, nl. handelingen gedreven door eigen belang of hebzucht die afbreuk doen aan de belangen die het ‘instituut’ faillissement beoogt te beschermen (Cass. 9 december 1987, nr. 6028; Cass. 10 september 1996, P.95.0849.N)</a:t>
            </a:r>
          </a:p>
        </p:txBody>
      </p:sp>
      <p:sp>
        <p:nvSpPr>
          <p:cNvPr id="6" name="Tijdelijke aanduiding voor datum 5">
            <a:extLst>
              <a:ext uri="{FF2B5EF4-FFF2-40B4-BE49-F238E27FC236}">
                <a16:creationId xmlns:a16="http://schemas.microsoft.com/office/drawing/2014/main" id="{A20811AC-22DB-8759-4B36-F2F4A7BEE874}"/>
              </a:ext>
            </a:extLst>
          </p:cNvPr>
          <p:cNvSpPr>
            <a:spLocks noGrp="1"/>
          </p:cNvSpPr>
          <p:nvPr>
            <p:ph type="dt" sz="half" idx="10"/>
          </p:nvPr>
        </p:nvSpPr>
        <p:spPr/>
        <p:txBody>
          <a:bodyPr/>
          <a:lstStyle/>
          <a:p>
            <a:fld id="{DE68A1AD-61E9-4453-BE72-431BC11C4B62}" type="datetime1">
              <a:rPr lang="nl-BE" smtClean="0"/>
              <a:t>23/09/2022</a:t>
            </a:fld>
            <a:endParaRPr lang="en-US" dirty="0">
              <a:latin typeface="Franklin Gothic Book" panose="020B0503020102020204" pitchFamily="34" charset="0"/>
            </a:endParaRPr>
          </a:p>
        </p:txBody>
      </p:sp>
      <p:sp>
        <p:nvSpPr>
          <p:cNvPr id="7" name="Tijdelijke aanduiding voor dianummer 1">
            <a:extLst>
              <a:ext uri="{FF2B5EF4-FFF2-40B4-BE49-F238E27FC236}">
                <a16:creationId xmlns:a16="http://schemas.microsoft.com/office/drawing/2014/main" id="{C33AD594-C06A-5BAD-322F-0C896DA50682}"/>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12</a:t>
            </a:fld>
            <a:endParaRPr lang="nl-NL" sz="1200" dirty="0"/>
          </a:p>
        </p:txBody>
      </p:sp>
    </p:spTree>
    <p:extLst>
      <p:ext uri="{BB962C8B-B14F-4D97-AF65-F5344CB8AC3E}">
        <p14:creationId xmlns:p14="http://schemas.microsoft.com/office/powerpoint/2010/main" val="235882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FC67DD-CAD6-ED7D-CB2B-E8D12D5CF74A}"/>
              </a:ext>
            </a:extLst>
          </p:cNvPr>
          <p:cNvSpPr>
            <a:spLocks noGrp="1"/>
          </p:cNvSpPr>
          <p:nvPr>
            <p:ph type="ctrTitle"/>
          </p:nvPr>
        </p:nvSpPr>
        <p:spPr>
          <a:xfrm>
            <a:off x="4518213" y="789710"/>
            <a:ext cx="6835588" cy="342900"/>
          </a:xfrm>
        </p:spPr>
        <p:txBody>
          <a:bodyPr/>
          <a:lstStyle/>
          <a:p>
            <a:r>
              <a:rPr lang="nl-NL" dirty="0"/>
              <a:t>Specifiek misdrijf – ontrouw in het beheer (art. 489sexies Sw.)</a:t>
            </a:r>
            <a:endParaRPr lang="nl-BE" dirty="0"/>
          </a:p>
        </p:txBody>
      </p:sp>
      <p:sp>
        <p:nvSpPr>
          <p:cNvPr id="5" name="Tijdelijke aanduiding voor tekst 4">
            <a:extLst>
              <a:ext uri="{FF2B5EF4-FFF2-40B4-BE49-F238E27FC236}">
                <a16:creationId xmlns:a16="http://schemas.microsoft.com/office/drawing/2014/main" id="{BEF408BE-1D4F-6895-2E44-9704AE388B52}"/>
              </a:ext>
            </a:extLst>
          </p:cNvPr>
          <p:cNvSpPr>
            <a:spLocks noGrp="1"/>
          </p:cNvSpPr>
          <p:nvPr>
            <p:ph type="body" sz="quarter" idx="13"/>
          </p:nvPr>
        </p:nvSpPr>
        <p:spPr/>
        <p:txBody>
          <a:bodyPr/>
          <a:lstStyle/>
          <a:p>
            <a:pPr lvl="1"/>
            <a:r>
              <a:rPr lang="nl-NL" dirty="0">
                <a:latin typeface="FranklinGothic URW Light"/>
                <a:sym typeface="Wingdings" panose="05000000000000000000" pitchFamily="2" charset="2"/>
              </a:rPr>
              <a:t>Straffen:</a:t>
            </a:r>
          </a:p>
          <a:p>
            <a:pPr lvl="1"/>
            <a:endParaRPr lang="nl-NL" dirty="0">
              <a:latin typeface="FranklinGothic URW Light"/>
              <a:sym typeface="Wingdings" panose="05000000000000000000" pitchFamily="2" charset="2"/>
            </a:endParaRPr>
          </a:p>
          <a:p>
            <a:pPr lvl="2"/>
            <a:r>
              <a:rPr lang="nl-NL" dirty="0">
                <a:latin typeface="FranklinGothic URW Light"/>
                <a:sym typeface="Wingdings" panose="05000000000000000000" pitchFamily="2" charset="2"/>
              </a:rPr>
              <a:t>GVS 1 maand tot 5 jaar (voorlopige hechtenis!) (ev. werkstraf, autonome probatiestraf, elektronisch toezicht)</a:t>
            </a:r>
          </a:p>
          <a:p>
            <a:pPr marL="914400" lvl="2" indent="0">
              <a:buNone/>
            </a:pPr>
            <a:r>
              <a:rPr lang="nl-NL" dirty="0">
                <a:latin typeface="FranklinGothic URW Light"/>
                <a:sym typeface="Wingdings" panose="05000000000000000000" pitchFamily="2" charset="2"/>
              </a:rPr>
              <a:t>EN (!)</a:t>
            </a:r>
          </a:p>
          <a:p>
            <a:pPr lvl="2"/>
            <a:r>
              <a:rPr lang="nl-NL" dirty="0">
                <a:latin typeface="FranklinGothic URW Light"/>
                <a:sym typeface="Wingdings" panose="05000000000000000000" pitchFamily="2" charset="2"/>
              </a:rPr>
              <a:t>GB van 100 tot 500.000 euro</a:t>
            </a:r>
          </a:p>
          <a:p>
            <a:pPr lvl="2"/>
            <a:r>
              <a:rPr lang="nl-NL" dirty="0">
                <a:latin typeface="FranklinGothic URW Light"/>
                <a:sym typeface="Wingdings" panose="05000000000000000000" pitchFamily="2" charset="2"/>
              </a:rPr>
              <a:t>Verbeurdverklaring vermogensvoordelen (art. 42, 3° j° 43bis Sw.)</a:t>
            </a:r>
          </a:p>
          <a:p>
            <a:pPr lvl="2"/>
            <a:r>
              <a:rPr lang="nl-NL" dirty="0">
                <a:latin typeface="FranklinGothic URW Light"/>
                <a:sym typeface="Wingdings" panose="05000000000000000000" pitchFamily="2" charset="2"/>
              </a:rPr>
              <a:t>Ontzetting BUPO voor een termijn van 5 tot 10 jaar (art. 33, lid 1 j° 31, lid 1 (vnl. 5°) Sw.)</a:t>
            </a:r>
          </a:p>
          <a:p>
            <a:pPr lvl="2"/>
            <a:r>
              <a:rPr lang="nl-NL" u="sng" dirty="0">
                <a:latin typeface="FranklinGothic URW Light"/>
                <a:sym typeface="Wingdings" panose="05000000000000000000" pitchFamily="2" charset="2"/>
              </a:rPr>
              <a:t>Geen</a:t>
            </a:r>
            <a:r>
              <a:rPr lang="nl-NL" dirty="0">
                <a:latin typeface="FranklinGothic URW Light"/>
                <a:sym typeface="Wingdings" panose="05000000000000000000" pitchFamily="2" charset="2"/>
              </a:rPr>
              <a:t> beroeps- of koopmansverbod onder KB nr. 22 (24 oktober 1934)</a:t>
            </a:r>
          </a:p>
          <a:p>
            <a:pPr lvl="2"/>
            <a:r>
              <a:rPr lang="nl-NL" dirty="0">
                <a:latin typeface="FranklinGothic URW Light"/>
                <a:sym typeface="Wingdings" panose="05000000000000000000" pitchFamily="2" charset="2"/>
              </a:rPr>
              <a:t>Uitsluiting als vereffenaar voor periode van 10 jaar (artikel 2:82 WVV) </a:t>
            </a:r>
          </a:p>
          <a:p>
            <a:pPr lvl="2"/>
            <a:r>
              <a:rPr lang="nl-NL" dirty="0">
                <a:latin typeface="FranklinGothic URW Light"/>
                <a:sym typeface="Wingdings" panose="05000000000000000000" pitchFamily="2" charset="2"/>
              </a:rPr>
              <a:t>Geen bekendmaking in het BS (art. 490 Sw. refereert niet aan art. 489sexies Sw.)</a:t>
            </a:r>
          </a:p>
          <a:p>
            <a:pPr lvl="3"/>
            <a:endParaRPr lang="nl-BE" dirty="0">
              <a:latin typeface="FranklinGothic URW Light"/>
            </a:endParaRPr>
          </a:p>
        </p:txBody>
      </p:sp>
      <p:sp>
        <p:nvSpPr>
          <p:cNvPr id="6" name="Tijdelijke aanduiding voor datum 5">
            <a:extLst>
              <a:ext uri="{FF2B5EF4-FFF2-40B4-BE49-F238E27FC236}">
                <a16:creationId xmlns:a16="http://schemas.microsoft.com/office/drawing/2014/main" id="{65D3C23A-F381-2B01-8854-935ADDF2E809}"/>
              </a:ext>
            </a:extLst>
          </p:cNvPr>
          <p:cNvSpPr>
            <a:spLocks noGrp="1"/>
          </p:cNvSpPr>
          <p:nvPr>
            <p:ph type="dt" sz="half" idx="10"/>
          </p:nvPr>
        </p:nvSpPr>
        <p:spPr/>
        <p:txBody>
          <a:bodyPr/>
          <a:lstStyle/>
          <a:p>
            <a:fld id="{C870F07C-1E38-47BD-B244-31821BE2DAEC}"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11600EFB-55D0-901D-055A-8101F5129EA4}"/>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13</a:t>
            </a:fld>
            <a:endParaRPr lang="nl-NL" sz="1100" dirty="0"/>
          </a:p>
        </p:txBody>
      </p:sp>
    </p:spTree>
    <p:extLst>
      <p:ext uri="{BB962C8B-B14F-4D97-AF65-F5344CB8AC3E}">
        <p14:creationId xmlns:p14="http://schemas.microsoft.com/office/powerpoint/2010/main" val="202059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FC67DD-CAD6-ED7D-CB2B-E8D12D5CF74A}"/>
              </a:ext>
            </a:extLst>
          </p:cNvPr>
          <p:cNvSpPr>
            <a:spLocks noGrp="1"/>
          </p:cNvSpPr>
          <p:nvPr>
            <p:ph type="ctrTitle"/>
          </p:nvPr>
        </p:nvSpPr>
        <p:spPr>
          <a:xfrm>
            <a:off x="4134011" y="789710"/>
            <a:ext cx="7219790" cy="342900"/>
          </a:xfrm>
        </p:spPr>
        <p:txBody>
          <a:bodyPr/>
          <a:lstStyle/>
          <a:p>
            <a:r>
              <a:rPr lang="nl-NL" dirty="0"/>
              <a:t>Specifiek misdrijf – ontrouw in het beheer (art. 489sexies Sw.) </a:t>
            </a:r>
            <a:endParaRPr lang="nl-BE" dirty="0"/>
          </a:p>
        </p:txBody>
      </p:sp>
      <p:sp>
        <p:nvSpPr>
          <p:cNvPr id="5" name="Tijdelijke aanduiding voor tekst 4">
            <a:extLst>
              <a:ext uri="{FF2B5EF4-FFF2-40B4-BE49-F238E27FC236}">
                <a16:creationId xmlns:a16="http://schemas.microsoft.com/office/drawing/2014/main" id="{BEF408BE-1D4F-6895-2E44-9704AE388B52}"/>
              </a:ext>
            </a:extLst>
          </p:cNvPr>
          <p:cNvSpPr>
            <a:spLocks noGrp="1"/>
          </p:cNvSpPr>
          <p:nvPr>
            <p:ph type="body" sz="quarter" idx="13"/>
          </p:nvPr>
        </p:nvSpPr>
        <p:spPr/>
        <p:txBody>
          <a:bodyPr/>
          <a:lstStyle/>
          <a:p>
            <a:pPr lvl="1"/>
            <a:r>
              <a:rPr lang="nl-NL" dirty="0">
                <a:latin typeface="FranklinGothic URW Light"/>
                <a:sym typeface="Wingdings" panose="05000000000000000000" pitchFamily="2" charset="2"/>
              </a:rPr>
              <a:t>Voorbeelden:</a:t>
            </a:r>
          </a:p>
          <a:p>
            <a:pPr lvl="2"/>
            <a:r>
              <a:rPr lang="nl-NL" dirty="0">
                <a:latin typeface="FranklinGothic URW Light"/>
                <a:sym typeface="Wingdings" panose="05000000000000000000" pitchFamily="2" charset="2"/>
              </a:rPr>
              <a:t>Verduistering van fondsen (cf. ook infra)</a:t>
            </a:r>
          </a:p>
          <a:p>
            <a:pPr lvl="2"/>
            <a:r>
              <a:rPr lang="nl-NL" dirty="0">
                <a:latin typeface="FranklinGothic URW Light"/>
                <a:sym typeface="Wingdings" panose="05000000000000000000" pitchFamily="2" charset="2"/>
              </a:rPr>
              <a:t>Inhouden ereloon of kosten dekken zonder toestemming ondernemingsrechtbank op eensluidend advies van de rechter-commissaris (art. XX.20, § 5 WER j° XX.145 WER)</a:t>
            </a:r>
          </a:p>
          <a:p>
            <a:pPr lvl="3"/>
            <a:r>
              <a:rPr lang="nl-NL" dirty="0">
                <a:latin typeface="FranklinGothic URW Light"/>
                <a:sym typeface="Wingdings" panose="05000000000000000000" pitchFamily="2" charset="2"/>
              </a:rPr>
              <a:t>Dat daarin zou zijn toegestemd mocht om de toestemming zijn verzocht is hypothetisch en verhindert het misdrijf niet</a:t>
            </a:r>
          </a:p>
          <a:p>
            <a:pPr lvl="3"/>
            <a:r>
              <a:rPr lang="nl-NL" dirty="0">
                <a:latin typeface="FranklinGothic URW Light"/>
                <a:sym typeface="Wingdings" panose="05000000000000000000" pitchFamily="2" charset="2"/>
              </a:rPr>
              <a:t>Brengt schade toe doordat het van de massa de interesten afneemt op de afgenomen sommen</a:t>
            </a:r>
          </a:p>
          <a:p>
            <a:pPr lvl="2"/>
            <a:r>
              <a:rPr lang="nl-NL" dirty="0">
                <a:latin typeface="FranklinGothic URW Light"/>
                <a:sym typeface="Wingdings" panose="05000000000000000000" pitchFamily="2" charset="2"/>
              </a:rPr>
              <a:t>Innen van een ereloon begroot op een overgewaardeerd omzetcijfer</a:t>
            </a:r>
          </a:p>
          <a:p>
            <a:pPr lvl="2"/>
            <a:r>
              <a:rPr lang="nl-NL" dirty="0">
                <a:latin typeface="FranklinGothic URW Light"/>
                <a:sym typeface="Wingdings" panose="05000000000000000000" pitchFamily="2" charset="2"/>
              </a:rPr>
              <a:t>Niet binnen de maand storten van gelden van verkopen en invorderingen in de Deposito- en Consignatiekas (art. XX.144 WER) vnl. problematisch bij systematisch karakter</a:t>
            </a:r>
          </a:p>
          <a:p>
            <a:pPr lvl="2"/>
            <a:r>
              <a:rPr lang="nl-NL" dirty="0">
                <a:latin typeface="FranklinGothic URW Light"/>
                <a:sym typeface="Wingdings" panose="05000000000000000000" pitchFamily="2" charset="2"/>
              </a:rPr>
              <a:t>Mathematische slordigheden die van een dermate omvang zijn dat het niet anders kan dan dat er sprake is van bedrieglijk opzet </a:t>
            </a:r>
          </a:p>
          <a:p>
            <a:pPr lvl="2"/>
            <a:r>
              <a:rPr lang="nl-NL" dirty="0">
                <a:latin typeface="FranklinGothic URW Light"/>
                <a:sym typeface="Wingdings" panose="05000000000000000000" pitchFamily="2" charset="2"/>
              </a:rPr>
              <a:t>Verstrekken van onjuiste gegevens i.v.m. prestaties</a:t>
            </a:r>
          </a:p>
          <a:p>
            <a:pPr lvl="2"/>
            <a:endParaRPr lang="nl-BE" dirty="0">
              <a:latin typeface="FranklinGothic URW Light"/>
            </a:endParaRPr>
          </a:p>
        </p:txBody>
      </p:sp>
      <p:sp>
        <p:nvSpPr>
          <p:cNvPr id="6" name="Tijdelijke aanduiding voor datum 5">
            <a:extLst>
              <a:ext uri="{FF2B5EF4-FFF2-40B4-BE49-F238E27FC236}">
                <a16:creationId xmlns:a16="http://schemas.microsoft.com/office/drawing/2014/main" id="{6A3EDFD5-4B46-774B-37B9-31FD3A367C59}"/>
              </a:ext>
            </a:extLst>
          </p:cNvPr>
          <p:cNvSpPr>
            <a:spLocks noGrp="1"/>
          </p:cNvSpPr>
          <p:nvPr>
            <p:ph type="dt" sz="half" idx="10"/>
          </p:nvPr>
        </p:nvSpPr>
        <p:spPr/>
        <p:txBody>
          <a:bodyPr/>
          <a:lstStyle/>
          <a:p>
            <a:fld id="{106B7ED7-0653-4BCB-A03F-B0D7BA92F212}"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7774597-8073-64BA-81ED-E6F7CA618BF5}"/>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14</a:t>
            </a:fld>
            <a:endParaRPr lang="nl-NL" sz="1100" dirty="0"/>
          </a:p>
        </p:txBody>
      </p:sp>
    </p:spTree>
    <p:extLst>
      <p:ext uri="{BB962C8B-B14F-4D97-AF65-F5344CB8AC3E}">
        <p14:creationId xmlns:p14="http://schemas.microsoft.com/office/powerpoint/2010/main" val="302624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highlight>
                  <a:srgbClr val="FFFF00"/>
                </a:highlight>
              </a:rPr>
              <a:t>Misdrijven uit het strafwetboek</a:t>
            </a:r>
          </a:p>
        </p:txBody>
      </p:sp>
      <p:sp>
        <p:nvSpPr>
          <p:cNvPr id="4" name="Text Placeholder 3"/>
          <p:cNvSpPr>
            <a:spLocks noGrp="1"/>
          </p:cNvSpPr>
          <p:nvPr>
            <p:ph type="body" sz="quarter" idx="13"/>
          </p:nvPr>
        </p:nvSpPr>
        <p:spPr>
          <a:xfrm>
            <a:off x="838200" y="1474788"/>
            <a:ext cx="10515600" cy="4343400"/>
          </a:xfrm>
        </p:spPr>
        <p:txBody>
          <a:bodyPr/>
          <a:lstStyle/>
          <a:p>
            <a:r>
              <a:rPr lang="nl-NL" dirty="0">
                <a:highlight>
                  <a:srgbClr val="00FF00"/>
                </a:highlight>
              </a:rPr>
              <a:t>(1) Verduistering door een persoon die een openbaar ambt uitoefent (art. 240 Sw.)</a:t>
            </a:r>
          </a:p>
          <a:p>
            <a:pPr lvl="1"/>
            <a:endParaRPr lang="nl-NL" dirty="0"/>
          </a:p>
          <a:p>
            <a:pPr lvl="1"/>
            <a:r>
              <a:rPr lang="nl-NL" dirty="0"/>
              <a:t>“</a:t>
            </a:r>
            <a:r>
              <a:rPr lang="nl-BE" sz="1800" i="1" dirty="0">
                <a:effectLst/>
                <a:latin typeface="FranklinGothic URW Light"/>
                <a:ea typeface="Calibri" panose="020F0502020204030204" pitchFamily="34" charset="0"/>
                <a:cs typeface="Times New Roman" panose="02020603050405020304" pitchFamily="18" charset="0"/>
              </a:rPr>
              <a:t>Met opsluiting van vijf jaar tot tien jaar en met geldboete van 500 </a:t>
            </a:r>
            <a:r>
              <a:rPr lang="nl-BE" i="1" dirty="0">
                <a:effectLst/>
                <a:latin typeface="FranklinGothic URW Light"/>
              </a:rPr>
              <a:t>euro tot 100.000 euro wordt gestraft iedere persoon die een openbaar ambt uitoefent, die openbare of private gelden, geldswaardige papieren, stukken, effecten, akten, roerende zaken verduistert, welke hij uit kracht of uit hoofde van zijn ambt onder zich heeft.</a:t>
            </a:r>
            <a:r>
              <a:rPr lang="nl-NL" dirty="0"/>
              <a:t>”</a:t>
            </a:r>
          </a:p>
          <a:p>
            <a:pPr lvl="1"/>
            <a:endParaRPr lang="nl-NL" dirty="0"/>
          </a:p>
          <a:p>
            <a:pPr lvl="1"/>
            <a:r>
              <a:rPr lang="nl-NL" dirty="0"/>
              <a:t>Bestanddelen:</a:t>
            </a:r>
          </a:p>
          <a:p>
            <a:pPr lvl="2"/>
            <a:r>
              <a:rPr lang="nl-NL" dirty="0"/>
              <a:t>Dader: </a:t>
            </a:r>
            <a:r>
              <a:rPr lang="nl-BE" dirty="0">
                <a:latin typeface="FranklinGothic URW Light"/>
              </a:rPr>
              <a:t>iedere persoon die een openbaar ambt uitoefent </a:t>
            </a:r>
          </a:p>
          <a:p>
            <a:pPr lvl="3"/>
            <a:r>
              <a:rPr lang="nl-BE" dirty="0">
                <a:latin typeface="FranklinGothic URW Light"/>
              </a:rPr>
              <a:t>Wettelijke toerekening </a:t>
            </a:r>
          </a:p>
          <a:p>
            <a:pPr lvl="3"/>
            <a:r>
              <a:rPr lang="nl-BE" dirty="0">
                <a:latin typeface="FranklinGothic URW Light"/>
              </a:rPr>
              <a:t>Taak is bepalend, niet het statuut: curator is op basis van de wet beopdracht door de rechtbank</a:t>
            </a:r>
          </a:p>
          <a:p>
            <a:pPr lvl="2"/>
            <a:endParaRPr lang="nl-NL" dirty="0"/>
          </a:p>
          <a:p>
            <a:pPr lvl="1"/>
            <a:endParaRPr lang="nl-NL" dirty="0"/>
          </a:p>
        </p:txBody>
      </p:sp>
      <p:sp>
        <p:nvSpPr>
          <p:cNvPr id="6" name="Tijdelijke aanduiding voor datum 5">
            <a:extLst>
              <a:ext uri="{FF2B5EF4-FFF2-40B4-BE49-F238E27FC236}">
                <a16:creationId xmlns:a16="http://schemas.microsoft.com/office/drawing/2014/main" id="{31BD2940-129D-02BF-BF7A-053233DA374E}"/>
              </a:ext>
            </a:extLst>
          </p:cNvPr>
          <p:cNvSpPr>
            <a:spLocks noGrp="1"/>
          </p:cNvSpPr>
          <p:nvPr>
            <p:ph type="dt" sz="half" idx="10"/>
          </p:nvPr>
        </p:nvSpPr>
        <p:spPr/>
        <p:txBody>
          <a:bodyPr/>
          <a:lstStyle/>
          <a:p>
            <a:fld id="{EF5508F0-68B2-4DFC-8A9B-44873EF293EC}"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A05A0591-C92C-5AD4-7E63-B880C3F50683}"/>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15</a:t>
            </a:fld>
            <a:endParaRPr lang="nl-NL" sz="1100" dirty="0"/>
          </a:p>
        </p:txBody>
      </p:sp>
    </p:spTree>
    <p:extLst>
      <p:ext uri="{BB962C8B-B14F-4D97-AF65-F5344CB8AC3E}">
        <p14:creationId xmlns:p14="http://schemas.microsoft.com/office/powerpoint/2010/main" val="79748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2"/>
            <a:endParaRPr lang="nl-NL" dirty="0"/>
          </a:p>
          <a:p>
            <a:pPr lvl="2"/>
            <a:r>
              <a:rPr lang="nl-BE" dirty="0">
                <a:latin typeface="FranklinGothic URW Light"/>
              </a:rPr>
              <a:t>Materieel bestanddeel:</a:t>
            </a:r>
          </a:p>
          <a:p>
            <a:pPr lvl="3"/>
            <a:r>
              <a:rPr lang="nl-BE" dirty="0">
                <a:latin typeface="FranklinGothic URW Light"/>
              </a:rPr>
              <a:t>Verduistering = onttrekken aan zijn normale bestemming/aanwenden voor ander doeleinden dan waarvoor bestemd</a:t>
            </a:r>
          </a:p>
          <a:p>
            <a:pPr lvl="3"/>
            <a:r>
              <a:rPr lang="nl-BE" dirty="0">
                <a:effectLst/>
                <a:latin typeface="FranklinGothic URW Light"/>
              </a:rPr>
              <a:t>Openbare of private gelden, geldswaardige papieren, stukken, effecten, akten, roerende zaken </a:t>
            </a:r>
            <a:r>
              <a:rPr lang="nl-BE" dirty="0">
                <a:effectLst/>
                <a:latin typeface="FranklinGothic URW Light"/>
                <a:sym typeface="Wingdings" panose="05000000000000000000" pitchFamily="2" charset="2"/>
              </a:rPr>
              <a:t> lichamelijke zaken </a:t>
            </a:r>
          </a:p>
          <a:p>
            <a:pPr lvl="3"/>
            <a:r>
              <a:rPr lang="nl-BE" dirty="0">
                <a:latin typeface="FranklinGothic URW Light"/>
                <a:sym typeface="Wingdings" panose="05000000000000000000" pitchFamily="2" charset="2"/>
              </a:rPr>
              <a:t>Waarvan de dader het precair bezit heeft omwille van zijn ambt</a:t>
            </a:r>
          </a:p>
          <a:p>
            <a:pPr lvl="3"/>
            <a:r>
              <a:rPr lang="nl-BE" dirty="0">
                <a:latin typeface="FranklinGothic URW Light"/>
                <a:sym typeface="Wingdings" panose="05000000000000000000" pitchFamily="2" charset="2"/>
              </a:rPr>
              <a:t>= aflopend misdrijf, dus het terugdraaien van de handeling of de mogelijkheid daartoe doen geen afbreuk aan het voltrokken zijn </a:t>
            </a:r>
            <a:endParaRPr lang="nl-BE" dirty="0">
              <a:latin typeface="FranklinGothic URW Light"/>
            </a:endParaRPr>
          </a:p>
          <a:p>
            <a:pPr lvl="2"/>
            <a:endParaRPr lang="nl-NL" dirty="0"/>
          </a:p>
          <a:p>
            <a:pPr lvl="2"/>
            <a:r>
              <a:rPr lang="nl-NL" dirty="0"/>
              <a:t>Moreel bestanddeel: bedrieglijk opzet</a:t>
            </a:r>
          </a:p>
          <a:p>
            <a:pPr lvl="1"/>
            <a:endParaRPr lang="nl-NL" dirty="0"/>
          </a:p>
        </p:txBody>
      </p:sp>
      <p:sp>
        <p:nvSpPr>
          <p:cNvPr id="6" name="Tijdelijke aanduiding voor datum 5">
            <a:extLst>
              <a:ext uri="{FF2B5EF4-FFF2-40B4-BE49-F238E27FC236}">
                <a16:creationId xmlns:a16="http://schemas.microsoft.com/office/drawing/2014/main" id="{9BDE1842-CE61-5CD4-AD1C-0E8418A925B7}"/>
              </a:ext>
            </a:extLst>
          </p:cNvPr>
          <p:cNvSpPr>
            <a:spLocks noGrp="1"/>
          </p:cNvSpPr>
          <p:nvPr>
            <p:ph type="dt" sz="half" idx="10"/>
          </p:nvPr>
        </p:nvSpPr>
        <p:spPr/>
        <p:txBody>
          <a:bodyPr/>
          <a:lstStyle/>
          <a:p>
            <a:fld id="{5D605E94-4ECE-41F4-8FB8-909D3D6623AB}"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A4E4BD26-5884-D5AB-5930-711E25FC69BD}"/>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16</a:t>
            </a:fld>
            <a:endParaRPr lang="nl-NL" sz="1100" dirty="0"/>
          </a:p>
        </p:txBody>
      </p:sp>
    </p:spTree>
    <p:extLst>
      <p:ext uri="{BB962C8B-B14F-4D97-AF65-F5344CB8AC3E}">
        <p14:creationId xmlns:p14="http://schemas.microsoft.com/office/powerpoint/2010/main" val="345489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1"/>
            <a:r>
              <a:rPr lang="nl-NL" dirty="0">
                <a:latin typeface="FranklinGothic URW Light"/>
                <a:sym typeface="Wingdings" panose="05000000000000000000" pitchFamily="2" charset="2"/>
              </a:rPr>
              <a:t>Straffen:</a:t>
            </a:r>
          </a:p>
          <a:p>
            <a:pPr lvl="2"/>
            <a:r>
              <a:rPr lang="nl-NL" dirty="0">
                <a:latin typeface="FranklinGothic URW Light"/>
                <a:sym typeface="Wingdings" panose="05000000000000000000" pitchFamily="2" charset="2"/>
              </a:rPr>
              <a:t>Theoretisch: </a:t>
            </a:r>
          </a:p>
          <a:p>
            <a:pPr lvl="3"/>
            <a:r>
              <a:rPr lang="nl-NL" dirty="0">
                <a:latin typeface="FranklinGothic URW Light"/>
                <a:sym typeface="Wingdings" panose="05000000000000000000" pitchFamily="2" charset="2"/>
              </a:rPr>
              <a:t>Opsluiting 5 tot 10 (voorlopige hechtenis!) </a:t>
            </a:r>
          </a:p>
          <a:p>
            <a:pPr lvl="3"/>
            <a:r>
              <a:rPr lang="nl-NL" dirty="0">
                <a:latin typeface="FranklinGothic URW Light"/>
                <a:sym typeface="Wingdings" panose="05000000000000000000" pitchFamily="2" charset="2"/>
              </a:rPr>
              <a:t>GB 500 tot 100.000 euro</a:t>
            </a:r>
          </a:p>
          <a:p>
            <a:pPr lvl="2"/>
            <a:r>
              <a:rPr lang="nl-NL" dirty="0">
                <a:latin typeface="FranklinGothic URW Light"/>
                <a:sym typeface="Wingdings" panose="05000000000000000000" pitchFamily="2" charset="2"/>
              </a:rPr>
              <a:t>Praktijk = correctionalisering</a:t>
            </a:r>
          </a:p>
          <a:p>
            <a:pPr lvl="3"/>
            <a:r>
              <a:rPr lang="nl-NL" dirty="0">
                <a:latin typeface="FranklinGothic URW Light"/>
                <a:sym typeface="Wingdings" panose="05000000000000000000" pitchFamily="2" charset="2"/>
              </a:rPr>
              <a:t>Na correctionalisering: GVS 1 maand tot 5 jaar (ev. werkstraf, autonome probatiestraf, elektronisch toezicht na correctionalisering)</a:t>
            </a:r>
          </a:p>
          <a:p>
            <a:pPr marL="1371600" lvl="3" indent="0">
              <a:buNone/>
            </a:pPr>
            <a:r>
              <a:rPr lang="nl-NL" dirty="0">
                <a:latin typeface="FranklinGothic URW Light"/>
                <a:sym typeface="Wingdings" panose="05000000000000000000" pitchFamily="2" charset="2"/>
              </a:rPr>
              <a:t>En/of</a:t>
            </a:r>
          </a:p>
          <a:p>
            <a:pPr lvl="3"/>
            <a:r>
              <a:rPr lang="nl-NL" dirty="0">
                <a:latin typeface="FranklinGothic URW Light"/>
                <a:sym typeface="Wingdings" panose="05000000000000000000" pitchFamily="2" charset="2"/>
              </a:rPr>
              <a:t>GB van 26 euro tot 1.000 euro (art. 84 Sw.)</a:t>
            </a:r>
          </a:p>
          <a:p>
            <a:pPr lvl="3"/>
            <a:r>
              <a:rPr lang="nl-NL" dirty="0">
                <a:latin typeface="FranklinGothic URW Light"/>
                <a:sym typeface="Wingdings" panose="05000000000000000000" pitchFamily="2" charset="2"/>
              </a:rPr>
              <a:t>Verbeurdverklaring vermogensvoordelen (art. 42, 3° j° 43bis Sw.)</a:t>
            </a:r>
          </a:p>
          <a:p>
            <a:pPr lvl="3"/>
            <a:r>
              <a:rPr lang="nl-NL" dirty="0">
                <a:latin typeface="FranklinGothic URW Light"/>
                <a:sym typeface="Wingdings" panose="05000000000000000000" pitchFamily="2" charset="2"/>
              </a:rPr>
              <a:t>Ontzetting BUPO voor een termijn van 5 tot 10 jaar (art. 33, lid 2 j° 31, lid 1 (vnl. 5°) Sw.)</a:t>
            </a:r>
          </a:p>
          <a:p>
            <a:pPr lvl="2"/>
            <a:r>
              <a:rPr lang="nl-NL" dirty="0">
                <a:latin typeface="FranklinGothic URW Light"/>
                <a:sym typeface="Wingdings" panose="05000000000000000000" pitchFamily="2" charset="2"/>
              </a:rPr>
              <a:t>Beroepsverbod onder KB nr. 22 (24 oktober 1934) – art. 1, f)</a:t>
            </a:r>
          </a:p>
          <a:p>
            <a:pPr lvl="2"/>
            <a:r>
              <a:rPr lang="nl-NL" dirty="0"/>
              <a:t>Poging is strafbaar (ook na correctionalisering)</a:t>
            </a:r>
          </a:p>
          <a:p>
            <a:pPr marL="914400" lvl="2" indent="0">
              <a:buNone/>
            </a:pPr>
            <a:endParaRPr lang="nl-NL" dirty="0">
              <a:latin typeface="FranklinGothic URW Light"/>
              <a:sym typeface="Wingdings" panose="05000000000000000000" pitchFamily="2" charset="2"/>
            </a:endParaRPr>
          </a:p>
          <a:p>
            <a:pPr lvl="1"/>
            <a:endParaRPr lang="nl-NL" dirty="0"/>
          </a:p>
        </p:txBody>
      </p:sp>
      <p:sp>
        <p:nvSpPr>
          <p:cNvPr id="6" name="Tijdelijke aanduiding voor datum 5">
            <a:extLst>
              <a:ext uri="{FF2B5EF4-FFF2-40B4-BE49-F238E27FC236}">
                <a16:creationId xmlns:a16="http://schemas.microsoft.com/office/drawing/2014/main" id="{A77CDF43-14EC-D799-DF71-4622AA23A7D5}"/>
              </a:ext>
            </a:extLst>
          </p:cNvPr>
          <p:cNvSpPr>
            <a:spLocks noGrp="1"/>
          </p:cNvSpPr>
          <p:nvPr>
            <p:ph type="dt" sz="half" idx="10"/>
          </p:nvPr>
        </p:nvSpPr>
        <p:spPr/>
        <p:txBody>
          <a:bodyPr/>
          <a:lstStyle/>
          <a:p>
            <a:fld id="{CF0C6BFF-BD41-472B-A81C-083B37759DC9}"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9092D5AE-4F75-ED9A-7936-B8ADDB264D3F}"/>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17</a:t>
            </a:fld>
            <a:endParaRPr lang="nl-NL" sz="1100" dirty="0"/>
          </a:p>
        </p:txBody>
      </p:sp>
    </p:spTree>
    <p:extLst>
      <p:ext uri="{BB962C8B-B14F-4D97-AF65-F5344CB8AC3E}">
        <p14:creationId xmlns:p14="http://schemas.microsoft.com/office/powerpoint/2010/main" val="371157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1"/>
            <a:r>
              <a:rPr lang="nl-NL" dirty="0">
                <a:latin typeface="FranklinGothic URW Light"/>
                <a:sym typeface="Wingdings" panose="05000000000000000000" pitchFamily="2" charset="2"/>
              </a:rPr>
              <a:t>Voorbeeld:</a:t>
            </a:r>
          </a:p>
          <a:p>
            <a:pPr lvl="2"/>
            <a:r>
              <a:rPr lang="nl-NL" dirty="0">
                <a:latin typeface="FranklinGothic URW Light"/>
                <a:sym typeface="Wingdings" panose="05000000000000000000" pitchFamily="2" charset="2"/>
              </a:rPr>
              <a:t>Tijdelijk gebruik van activa door de curator bij wijze van lening omvat de onder art. 240 Sw. bedoelde verduistering</a:t>
            </a:r>
          </a:p>
          <a:p>
            <a:pPr lvl="2"/>
            <a:r>
              <a:rPr lang="nl-NL" dirty="0">
                <a:latin typeface="FranklinGothic URW Light"/>
                <a:sym typeface="Wingdings" panose="05000000000000000000" pitchFamily="2" charset="2"/>
              </a:rPr>
              <a:t>Het inschakelen van een firma die van geen enkel nut was bij de afwikkeling van het faillissement wat een persoonlijke kost is van de curator</a:t>
            </a:r>
          </a:p>
          <a:p>
            <a:pPr lvl="2"/>
            <a:r>
              <a:rPr lang="nl-NL" dirty="0">
                <a:latin typeface="FranklinGothic URW Light"/>
                <a:sym typeface="Wingdings" panose="05000000000000000000" pitchFamily="2" charset="2"/>
              </a:rPr>
              <a:t>Een vliegtuigticket voor de partner van de curator inbrengen als kost</a:t>
            </a:r>
          </a:p>
          <a:p>
            <a:pPr lvl="2"/>
            <a:endParaRPr lang="nl-NL" dirty="0">
              <a:latin typeface="FranklinGothic URW Light"/>
              <a:sym typeface="Wingdings" panose="05000000000000000000" pitchFamily="2" charset="2"/>
            </a:endParaRPr>
          </a:p>
          <a:p>
            <a:pPr lvl="1"/>
            <a:r>
              <a:rPr lang="nl-NL" dirty="0">
                <a:latin typeface="FranklinGothic URW Light"/>
                <a:sym typeface="Wingdings" panose="05000000000000000000" pitchFamily="2" charset="2"/>
              </a:rPr>
              <a:t>Eendaadse samenloop met ontrouw in het beheer zal frequent voorkomen:</a:t>
            </a:r>
          </a:p>
          <a:p>
            <a:pPr lvl="2"/>
            <a:r>
              <a:rPr lang="nl-NL" dirty="0">
                <a:latin typeface="FranklinGothic URW Light"/>
                <a:sym typeface="Wingdings" panose="05000000000000000000" pitchFamily="2" charset="2"/>
              </a:rPr>
              <a:t>Art. 65 Sw. en dus zwaarste straf van art. 240 Sw.? </a:t>
            </a:r>
          </a:p>
          <a:p>
            <a:pPr marL="914400" lvl="2" indent="0">
              <a:buNone/>
            </a:pPr>
            <a:r>
              <a:rPr lang="nl-NL" dirty="0">
                <a:latin typeface="FranklinGothic URW Light"/>
                <a:sym typeface="Wingdings" panose="05000000000000000000" pitchFamily="2" charset="2"/>
              </a:rPr>
              <a:t>OF</a:t>
            </a:r>
          </a:p>
          <a:p>
            <a:pPr lvl="2"/>
            <a:r>
              <a:rPr lang="nl-NL" dirty="0">
                <a:latin typeface="FranklinGothic URW Light"/>
                <a:sym typeface="Wingdings" panose="05000000000000000000" pitchFamily="2" charset="2"/>
              </a:rPr>
              <a:t>Lex-specialis-verhouding waardoor art. 489sexies Sw. van toepassing?</a:t>
            </a:r>
          </a:p>
          <a:p>
            <a:pPr lvl="3"/>
            <a:endParaRPr lang="nl-NL" dirty="0"/>
          </a:p>
          <a:p>
            <a:pPr marL="914400" lvl="2" indent="0">
              <a:buNone/>
            </a:pPr>
            <a:endParaRPr lang="nl-NL" dirty="0">
              <a:latin typeface="FranklinGothic URW Light"/>
              <a:sym typeface="Wingdings" panose="05000000000000000000" pitchFamily="2" charset="2"/>
            </a:endParaRPr>
          </a:p>
          <a:p>
            <a:pPr lvl="1"/>
            <a:endParaRPr lang="nl-NL" dirty="0"/>
          </a:p>
        </p:txBody>
      </p:sp>
      <p:sp>
        <p:nvSpPr>
          <p:cNvPr id="6" name="Tijdelijke aanduiding voor datum 5">
            <a:extLst>
              <a:ext uri="{FF2B5EF4-FFF2-40B4-BE49-F238E27FC236}">
                <a16:creationId xmlns:a16="http://schemas.microsoft.com/office/drawing/2014/main" id="{7D7AC068-95EC-EC79-96A5-613FBE284286}"/>
              </a:ext>
            </a:extLst>
          </p:cNvPr>
          <p:cNvSpPr>
            <a:spLocks noGrp="1"/>
          </p:cNvSpPr>
          <p:nvPr>
            <p:ph type="dt" sz="half" idx="10"/>
          </p:nvPr>
        </p:nvSpPr>
        <p:spPr/>
        <p:txBody>
          <a:bodyPr/>
          <a:lstStyle/>
          <a:p>
            <a:fld id="{357989E0-6BB7-4C14-AA39-8B3AD1102249}"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F2EE7AF0-B24C-6900-A745-E4FE4BC8E5A2}"/>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18</a:t>
            </a:fld>
            <a:endParaRPr lang="nl-NL" sz="1100" dirty="0"/>
          </a:p>
        </p:txBody>
      </p:sp>
    </p:spTree>
    <p:extLst>
      <p:ext uri="{BB962C8B-B14F-4D97-AF65-F5344CB8AC3E}">
        <p14:creationId xmlns:p14="http://schemas.microsoft.com/office/powerpoint/2010/main" val="10754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r>
              <a:rPr lang="nl-NL" dirty="0">
                <a:highlight>
                  <a:srgbClr val="00FF00"/>
                </a:highlight>
              </a:rPr>
              <a:t>(2) Belangenneming (art. 245 Sw.)</a:t>
            </a:r>
          </a:p>
          <a:p>
            <a:endParaRPr lang="nl-NL" dirty="0"/>
          </a:p>
          <a:p>
            <a:pPr lvl="1"/>
            <a:r>
              <a:rPr lang="nl-BE" sz="1800" dirty="0">
                <a:effectLst/>
                <a:latin typeface="FranklinGothic URW Light"/>
                <a:ea typeface="Calibri" panose="020F0502020204030204" pitchFamily="34" charset="0"/>
                <a:cs typeface="Times New Roman" panose="02020603050405020304" pitchFamily="18" charset="0"/>
              </a:rPr>
              <a:t>“</a:t>
            </a:r>
            <a:r>
              <a:rPr lang="nl-BE" sz="1800" i="1" dirty="0">
                <a:effectLst/>
                <a:latin typeface="FranklinGothic URW Light"/>
                <a:ea typeface="Calibri" panose="020F0502020204030204" pitchFamily="34" charset="0"/>
                <a:cs typeface="Times New Roman" panose="02020603050405020304" pitchFamily="18" charset="0"/>
              </a:rPr>
              <a:t>Iedere persoon die een openbaar ambt uitoefent, die, hetzij rechtstreeks, hetzij door tussenpersonen of door schijnhandelingen, enig belang, welk het ook zij, neemt of aanvaardt in de verrichtingen, aanbestedingen, aannemingen of werken in regie waarover hij ten tijde van de handeling geheel of ten dele het beheer of het toezicht had, of die, belast met de ordonnancering van de betaling of de vereffening van een zaak, daarin enig belang neemt, wordt gestraft met gevangenisstraf van een jaar tot vijf jaar, en met geldboete van 100 </a:t>
            </a:r>
            <a:r>
              <a:rPr lang="nl-BE" i="1" dirty="0">
                <a:effectLst/>
                <a:latin typeface="FranklinGothic URW Light"/>
              </a:rPr>
              <a:t>euro tot 50.000 euro of met één van die straffen en hij kan bovendien, overeenkomstig artikel 33, worden veroordeeld tot ontzetting van het recht om openbare ambten, bedieningen of betrekkingen te vervullen.</a:t>
            </a:r>
          </a:p>
          <a:p>
            <a:pPr lvl="1"/>
            <a:r>
              <a:rPr lang="nl-NL" b="0" i="1" dirty="0">
                <a:effectLst/>
                <a:latin typeface="FranklinGothic URW Light"/>
              </a:rPr>
              <a:t>De voorafgaande bepaling is niet toepasselijk op hem die in de gegeven omstandigheden zijn private belangen door zijn betrekking niet kon bevorderen en openlijk heeft gehandeld.</a:t>
            </a:r>
            <a:r>
              <a:rPr lang="nl-BE" dirty="0">
                <a:effectLst/>
                <a:latin typeface="FranklinGothic URW Light"/>
              </a:rPr>
              <a:t>”</a:t>
            </a:r>
          </a:p>
        </p:txBody>
      </p:sp>
      <p:sp>
        <p:nvSpPr>
          <p:cNvPr id="6" name="Tijdelijke aanduiding voor datum 5">
            <a:extLst>
              <a:ext uri="{FF2B5EF4-FFF2-40B4-BE49-F238E27FC236}">
                <a16:creationId xmlns:a16="http://schemas.microsoft.com/office/drawing/2014/main" id="{1913FE6E-A437-8B36-23FC-B102110AED8D}"/>
              </a:ext>
            </a:extLst>
          </p:cNvPr>
          <p:cNvSpPr>
            <a:spLocks noGrp="1"/>
          </p:cNvSpPr>
          <p:nvPr>
            <p:ph type="dt" sz="half" idx="10"/>
          </p:nvPr>
        </p:nvSpPr>
        <p:spPr/>
        <p:txBody>
          <a:bodyPr/>
          <a:lstStyle/>
          <a:p>
            <a:fld id="{36942893-706B-45B4-91FE-DEC37C937CF7}"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3C3E41B7-06D2-12C0-06CC-434D1563F029}"/>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19</a:t>
            </a:fld>
            <a:endParaRPr lang="nl-NL" sz="1100" dirty="0"/>
          </a:p>
        </p:txBody>
      </p:sp>
    </p:spTree>
    <p:extLst>
      <p:ext uri="{BB962C8B-B14F-4D97-AF65-F5344CB8AC3E}">
        <p14:creationId xmlns:p14="http://schemas.microsoft.com/office/powerpoint/2010/main" val="164719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b="1" dirty="0">
                <a:solidFill>
                  <a:schemeClr val="tx2">
                    <a:lumMod val="50000"/>
                  </a:schemeClr>
                </a:solidFill>
                <a:effectLst/>
                <a:latin typeface="FranklinGothic URW Light"/>
                <a:ea typeface="Calibri" panose="020F0502020204030204" pitchFamily="34" charset="0"/>
              </a:rPr>
              <a:t>Potentiële misdrijven en het risico op strafrechtelijke verantwoordelijkheid van de curator</a:t>
            </a:r>
            <a:endParaRPr lang="nl-NL" dirty="0">
              <a:solidFill>
                <a:schemeClr val="tx2">
                  <a:lumMod val="50000"/>
                </a:schemeClr>
              </a:solidFill>
              <a:highlight>
                <a:srgbClr val="FFFF00"/>
              </a:highlight>
              <a:latin typeface="FranklinGothic URW Light"/>
            </a:endParaRPr>
          </a:p>
        </p:txBody>
      </p:sp>
      <p:sp>
        <p:nvSpPr>
          <p:cNvPr id="3" name="Ondertitel 2"/>
          <p:cNvSpPr>
            <a:spLocks noGrp="1"/>
          </p:cNvSpPr>
          <p:nvPr>
            <p:ph type="subTitle" idx="1"/>
          </p:nvPr>
        </p:nvSpPr>
        <p:spPr/>
        <p:txBody>
          <a:bodyPr/>
          <a:lstStyle/>
          <a:p>
            <a:r>
              <a:rPr lang="nl-BE" dirty="0"/>
              <a:t>Patrick Waeterinckx</a:t>
            </a:r>
          </a:p>
          <a:p>
            <a:r>
              <a:rPr lang="nl-BE" dirty="0"/>
              <a:t>Advocaat balie Antwerpen en Gent – Waeterinckx Advocaten</a:t>
            </a:r>
          </a:p>
          <a:p>
            <a:r>
              <a:rPr lang="nl-BE" dirty="0"/>
              <a:t>Praktijklector VUB</a:t>
            </a:r>
          </a:p>
          <a:p>
            <a:r>
              <a:rPr lang="nl-BE" dirty="0"/>
              <a:t>Geregistreerd Fraude Auditor</a:t>
            </a:r>
            <a:br>
              <a:rPr lang="nl-BE" dirty="0"/>
            </a:br>
            <a:endParaRPr lang="nl-NL" dirty="0"/>
          </a:p>
        </p:txBody>
      </p:sp>
      <p:sp>
        <p:nvSpPr>
          <p:cNvPr id="5" name="Tijdelijke aanduiding voor datum 4">
            <a:extLst>
              <a:ext uri="{FF2B5EF4-FFF2-40B4-BE49-F238E27FC236}">
                <a16:creationId xmlns:a16="http://schemas.microsoft.com/office/drawing/2014/main" id="{096F5C06-A8D3-F560-6347-17175141D546}"/>
              </a:ext>
            </a:extLst>
          </p:cNvPr>
          <p:cNvSpPr>
            <a:spLocks noGrp="1"/>
          </p:cNvSpPr>
          <p:nvPr>
            <p:ph type="dt" sz="half" idx="10"/>
          </p:nvPr>
        </p:nvSpPr>
        <p:spPr/>
        <p:txBody>
          <a:bodyPr/>
          <a:lstStyle/>
          <a:p>
            <a:fld id="{FA96A241-1332-49E0-854D-F18043219E01}" type="datetime1">
              <a:rPr lang="nl-BE" smtClean="0"/>
              <a:t>23/09/2022</a:t>
            </a:fld>
            <a:endParaRPr lang="nl-NL"/>
          </a:p>
        </p:txBody>
      </p:sp>
      <p:sp>
        <p:nvSpPr>
          <p:cNvPr id="4" name="Tijdelijke aanduiding voor dianummer 3">
            <a:extLst>
              <a:ext uri="{FF2B5EF4-FFF2-40B4-BE49-F238E27FC236}">
                <a16:creationId xmlns:a16="http://schemas.microsoft.com/office/drawing/2014/main" id="{597234F9-3E19-FC61-6B47-2C5A4D79BF23}"/>
              </a:ext>
            </a:extLst>
          </p:cNvPr>
          <p:cNvSpPr>
            <a:spLocks noGrp="1"/>
          </p:cNvSpPr>
          <p:nvPr>
            <p:ph type="sldNum" sz="quarter" idx="12"/>
          </p:nvPr>
        </p:nvSpPr>
        <p:spPr/>
        <p:txBody>
          <a:bodyPr/>
          <a:lstStyle/>
          <a:p>
            <a:fld id="{B38FF561-C412-4D00-8348-8201C4A2C29E}" type="slidenum">
              <a:rPr lang="nl-NL" smtClean="0"/>
              <a:pPr/>
              <a:t>2</a:t>
            </a:fld>
            <a:endParaRPr lang="nl-NL" dirty="0"/>
          </a:p>
        </p:txBody>
      </p:sp>
    </p:spTree>
    <p:extLst>
      <p:ext uri="{BB962C8B-B14F-4D97-AF65-F5344CB8AC3E}">
        <p14:creationId xmlns:p14="http://schemas.microsoft.com/office/powerpoint/2010/main" val="15408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00897"/>
            <a:ext cx="10515600" cy="4343400"/>
          </a:xfrm>
        </p:spPr>
        <p:txBody>
          <a:bodyPr/>
          <a:lstStyle/>
          <a:p>
            <a:r>
              <a:rPr lang="nl-NL" dirty="0"/>
              <a:t>Belangenneming (art. 245 Sw.)</a:t>
            </a:r>
          </a:p>
          <a:p>
            <a:pPr lvl="1"/>
            <a:r>
              <a:rPr lang="nl-BE" dirty="0">
                <a:latin typeface="FranklinGothic URW Light"/>
              </a:rPr>
              <a:t>Bestanddelen (art. 245, lid 1 Sw.):</a:t>
            </a:r>
          </a:p>
          <a:p>
            <a:pPr lvl="2"/>
            <a:r>
              <a:rPr lang="nl-BE" dirty="0">
                <a:latin typeface="FranklinGothic URW Light"/>
              </a:rPr>
              <a:t>Dader: iedere persoon die een openbaar ambt uitoefent (wettelijke toerekening)</a:t>
            </a:r>
          </a:p>
          <a:p>
            <a:pPr lvl="2"/>
            <a:r>
              <a:rPr lang="nl-BE" dirty="0">
                <a:latin typeface="FranklinGothic URW Light"/>
              </a:rPr>
              <a:t>Materieel bestanddeel:</a:t>
            </a:r>
          </a:p>
          <a:p>
            <a:pPr lvl="3"/>
            <a:r>
              <a:rPr lang="nl-BE" dirty="0">
                <a:latin typeface="FranklinGothic URW Light"/>
                <a:ea typeface="MS Mincho" panose="02020609040205080304" pitchFamily="49" charset="-128"/>
                <a:cs typeface="Times New Roman" panose="02020603050405020304" pitchFamily="18" charset="0"/>
              </a:rPr>
              <a:t>In verrichtingen</a:t>
            </a:r>
          </a:p>
          <a:p>
            <a:pPr lvl="3"/>
            <a:r>
              <a:rPr lang="nl-BE" dirty="0">
                <a:latin typeface="FranklinGothic URW Light"/>
                <a:ea typeface="MS Mincho" panose="02020609040205080304" pitchFamily="49" charset="-128"/>
                <a:cs typeface="Times New Roman" panose="02020603050405020304" pitchFamily="18" charset="0"/>
              </a:rPr>
              <a:t>Die onder het toezicht van de dader (</a:t>
            </a:r>
            <a:r>
              <a:rPr lang="nl-BE" i="1" dirty="0">
                <a:latin typeface="FranklinGothic URW Light"/>
                <a:ea typeface="MS Mincho" panose="02020609040205080304" pitchFamily="49" charset="-128"/>
                <a:cs typeface="Times New Roman" panose="02020603050405020304" pitchFamily="18" charset="0"/>
              </a:rPr>
              <a:t>in casu </a:t>
            </a:r>
            <a:r>
              <a:rPr lang="nl-BE" dirty="0">
                <a:latin typeface="FranklinGothic URW Light"/>
                <a:ea typeface="MS Mincho" panose="02020609040205080304" pitchFamily="49" charset="-128"/>
                <a:cs typeface="Times New Roman" panose="02020603050405020304" pitchFamily="18" charset="0"/>
              </a:rPr>
              <a:t>de curator) staan</a:t>
            </a:r>
          </a:p>
          <a:p>
            <a:pPr lvl="3"/>
            <a:r>
              <a:rPr lang="nl-BE" dirty="0">
                <a:latin typeface="FranklinGothic URW Light"/>
                <a:ea typeface="MS Mincho" panose="02020609040205080304" pitchFamily="49" charset="-128"/>
                <a:cs typeface="Times New Roman" panose="02020603050405020304" pitchFamily="18" charset="0"/>
              </a:rPr>
              <a:t>Rechtstreeks of onrechtstreeks d.m.v. schijnhandelingen</a:t>
            </a:r>
          </a:p>
          <a:p>
            <a:pPr lvl="3"/>
            <a:r>
              <a:rPr lang="nl-BE" dirty="0">
                <a:latin typeface="FranklinGothic URW Light"/>
              </a:rPr>
              <a:t>Het nemen of aanvaarden van enig belang </a:t>
            </a:r>
          </a:p>
          <a:p>
            <a:pPr lvl="4"/>
            <a:r>
              <a:rPr lang="nl-BE" dirty="0">
                <a:latin typeface="FranklinGothic URW Light"/>
              </a:rPr>
              <a:t>= </a:t>
            </a:r>
            <a:r>
              <a:rPr lang="nl-BE" dirty="0">
                <a:effectLst/>
                <a:latin typeface="FranklinGothic URW Light"/>
                <a:ea typeface="MS Mincho" panose="02020609040205080304" pitchFamily="49" charset="-128"/>
                <a:cs typeface="Times New Roman" panose="02020603050405020304" pitchFamily="18" charset="0"/>
              </a:rPr>
              <a:t>het stellen van een handeling of het gedogen van een toestand, gericht op het behalen van een particulier voordeel</a:t>
            </a:r>
          </a:p>
          <a:p>
            <a:pPr lvl="4"/>
            <a:r>
              <a:rPr lang="nl-BE" sz="1800" dirty="0">
                <a:effectLst/>
                <a:latin typeface="FranklinGothic URW Light"/>
                <a:ea typeface="MS Mincho" panose="02020609040205080304" pitchFamily="49" charset="-128"/>
                <a:cs typeface="Times New Roman" panose="02020603050405020304" pitchFamily="18" charset="0"/>
              </a:rPr>
              <a:t>het minste belang is vaak al voldoende om de rechtbank tot de aanwezigheid ervan te doen besluiten</a:t>
            </a:r>
          </a:p>
          <a:p>
            <a:pPr lvl="4"/>
            <a:r>
              <a:rPr lang="nl-BE" sz="1800" dirty="0">
                <a:effectLst/>
                <a:latin typeface="FranklinGothic URW Light"/>
                <a:ea typeface="MS Mincho" panose="02020609040205080304" pitchFamily="49" charset="-128"/>
                <a:cs typeface="Times New Roman" panose="02020603050405020304" pitchFamily="18" charset="0"/>
              </a:rPr>
              <a:t>het te bevoordelen belang moet feitelijk aanwezig zijn/bestaan en de beklaagde moet dit minstens theoretisch kunnen bevoordelen</a:t>
            </a:r>
          </a:p>
          <a:p>
            <a:pPr lvl="3"/>
            <a:r>
              <a:rPr lang="nl-BE" dirty="0">
                <a:effectLst/>
                <a:latin typeface="FranklinGothic URW Light"/>
                <a:ea typeface="MS Mincho" panose="02020609040205080304" pitchFamily="49" charset="-128"/>
                <a:cs typeface="Times New Roman" panose="02020603050405020304" pitchFamily="18" charset="0"/>
              </a:rPr>
              <a:t>= gevaarzettingsmisd</a:t>
            </a:r>
            <a:r>
              <a:rPr lang="nl-BE" dirty="0">
                <a:latin typeface="FranklinGothic URW Light"/>
                <a:ea typeface="MS Mincho" panose="02020609040205080304" pitchFamily="49" charset="-128"/>
                <a:cs typeface="Times New Roman" panose="02020603050405020304" pitchFamily="18" charset="0"/>
              </a:rPr>
              <a:t>rijf: de loutere mogelijkheid tot misbruik volstaat (Cass. 26 oktober 2011, P.11.0808.F, </a:t>
            </a:r>
            <a:r>
              <a:rPr lang="en-US" b="0" i="0" dirty="0">
                <a:effectLst/>
                <a:latin typeface="FranklinGothic URW Light"/>
              </a:rPr>
              <a:t>ECLI:BE:CASS:2011:CONC.20111026.3, noot Adv.-gen. D. VANDERMEERSCH)</a:t>
            </a:r>
            <a:endParaRPr lang="nl-BE" dirty="0">
              <a:effectLst/>
              <a:latin typeface="FranklinGothic URW Light"/>
              <a:ea typeface="MS Mincho" panose="02020609040205080304" pitchFamily="49" charset="-128"/>
              <a:cs typeface="Times New Roman" panose="02020603050405020304" pitchFamily="18" charset="0"/>
            </a:endParaRPr>
          </a:p>
          <a:p>
            <a:pPr lvl="3"/>
            <a:endParaRPr lang="nl-BE" dirty="0">
              <a:latin typeface="FranklinGothic URW Light"/>
            </a:endParaRPr>
          </a:p>
          <a:p>
            <a:pPr lvl="2"/>
            <a:endParaRPr lang="nl-NL" dirty="0">
              <a:latin typeface="FranklinGothic URW Light"/>
            </a:endParaRPr>
          </a:p>
        </p:txBody>
      </p:sp>
      <p:sp>
        <p:nvSpPr>
          <p:cNvPr id="6" name="Tijdelijke aanduiding voor datum 5">
            <a:extLst>
              <a:ext uri="{FF2B5EF4-FFF2-40B4-BE49-F238E27FC236}">
                <a16:creationId xmlns:a16="http://schemas.microsoft.com/office/drawing/2014/main" id="{6C284DA6-EBFC-D205-6794-3F6701B47940}"/>
              </a:ext>
            </a:extLst>
          </p:cNvPr>
          <p:cNvSpPr>
            <a:spLocks noGrp="1"/>
          </p:cNvSpPr>
          <p:nvPr>
            <p:ph type="dt" sz="half" idx="10"/>
          </p:nvPr>
        </p:nvSpPr>
        <p:spPr/>
        <p:txBody>
          <a:bodyPr/>
          <a:lstStyle/>
          <a:p>
            <a:fld id="{5F4D6B48-BBA2-45B7-94E7-C86397BCB39A}"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207C746-2240-6692-773B-20D1EE8D6840}"/>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20</a:t>
            </a:fld>
            <a:endParaRPr lang="nl-NL" sz="1100" dirty="0"/>
          </a:p>
        </p:txBody>
      </p:sp>
    </p:spTree>
    <p:extLst>
      <p:ext uri="{BB962C8B-B14F-4D97-AF65-F5344CB8AC3E}">
        <p14:creationId xmlns:p14="http://schemas.microsoft.com/office/powerpoint/2010/main" val="200514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2"/>
            <a:r>
              <a:rPr lang="nl-BE" dirty="0">
                <a:latin typeface="FranklinGothic URW Light"/>
              </a:rPr>
              <a:t>Moreel bestanddeel:</a:t>
            </a:r>
          </a:p>
          <a:p>
            <a:pPr lvl="3"/>
            <a:r>
              <a:rPr lang="nl-NL" dirty="0">
                <a:latin typeface="FranklinGothic URW Light"/>
              </a:rPr>
              <a:t>Gewoon opzet: wetens en willens</a:t>
            </a:r>
          </a:p>
          <a:p>
            <a:pPr lvl="3"/>
            <a:r>
              <a:rPr lang="nl-NL" dirty="0">
                <a:latin typeface="FranklinGothic URW Light"/>
              </a:rPr>
              <a:t>Het </a:t>
            </a:r>
            <a:r>
              <a:rPr lang="nl-BE" sz="1800" dirty="0">
                <a:effectLst/>
                <a:latin typeface="FranklinGothic URW Light"/>
                <a:ea typeface="MS Mincho" panose="02020609040205080304" pitchFamily="49" charset="-128"/>
                <a:cs typeface="Times New Roman" panose="02020603050405020304" pitchFamily="18" charset="0"/>
              </a:rPr>
              <a:t>willen nemen van een ongeoorloofd belang, met kennis en wil</a:t>
            </a:r>
          </a:p>
          <a:p>
            <a:pPr lvl="2"/>
            <a:endParaRPr lang="nl-BE" dirty="0">
              <a:latin typeface="FranklinGothic URW Light"/>
              <a:ea typeface="MS Mincho" panose="02020609040205080304" pitchFamily="49" charset="-128"/>
              <a:cs typeface="Times New Roman" panose="02020603050405020304" pitchFamily="18" charset="0"/>
            </a:endParaRPr>
          </a:p>
          <a:p>
            <a:pPr lvl="1"/>
            <a:r>
              <a:rPr lang="nl-BE" dirty="0">
                <a:latin typeface="FranklinGothic URW Light"/>
                <a:ea typeface="MS Mincho" panose="02020609040205080304" pitchFamily="49" charset="-128"/>
                <a:cs typeface="Times New Roman" panose="02020603050405020304" pitchFamily="18" charset="0"/>
              </a:rPr>
              <a:t>Verschoningsgronden (art. 245, lid 2 Sw.) </a:t>
            </a:r>
            <a:r>
              <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rPr>
              <a:t> </a:t>
            </a:r>
            <a:r>
              <a:rPr lang="nl-BE" dirty="0">
                <a:latin typeface="FranklinGothic URW Light"/>
                <a:ea typeface="MS Mincho" panose="02020609040205080304" pitchFamily="49" charset="-128"/>
                <a:cs typeface="Times New Roman" panose="02020603050405020304" pitchFamily="18" charset="0"/>
              </a:rPr>
              <a:t>er is geen belangenneming als </a:t>
            </a:r>
            <a:r>
              <a:rPr lang="nl-BE" sz="1800" dirty="0">
                <a:effectLst/>
                <a:latin typeface="FranklinGothic URW Light"/>
                <a:ea typeface="MS Mincho" panose="02020609040205080304" pitchFamily="49" charset="-128"/>
                <a:cs typeface="Times New Roman" panose="02020603050405020304" pitchFamily="18" charset="0"/>
              </a:rPr>
              <a:t>aan de volgende voorwaarden cumulatief is voldaan:</a:t>
            </a:r>
          </a:p>
          <a:p>
            <a:pPr lvl="2"/>
            <a:r>
              <a:rPr lang="nl-BE" sz="1800" dirty="0">
                <a:effectLst/>
                <a:latin typeface="FranklinGothic URW Light"/>
                <a:ea typeface="MS Mincho" panose="02020609040205080304" pitchFamily="49" charset="-128"/>
                <a:cs typeface="Times New Roman" panose="02020603050405020304" pitchFamily="18" charset="0"/>
              </a:rPr>
              <a:t>de betrokkene moet openlijk hebben gehandeld, en</a:t>
            </a:r>
            <a:endParaRPr lang="nl-BE" sz="1800" dirty="0">
              <a:latin typeface="FranklinGothic URW Light"/>
              <a:ea typeface="MS Mincho" panose="02020609040205080304" pitchFamily="49" charset="-128"/>
              <a:cs typeface="Times New Roman" panose="02020603050405020304" pitchFamily="18" charset="0"/>
            </a:endParaRPr>
          </a:p>
          <a:p>
            <a:pPr lvl="2"/>
            <a:r>
              <a:rPr lang="nl-BE" sz="1800" dirty="0">
                <a:effectLst/>
                <a:latin typeface="FranklinGothic URW Light"/>
                <a:ea typeface="MS Mincho" panose="02020609040205080304" pitchFamily="49" charset="-128"/>
                <a:cs typeface="Times New Roman" panose="02020603050405020304" pitchFamily="18" charset="0"/>
              </a:rPr>
              <a:t>hij moet in de gegeven omstandigheden zijn private belangen niet hebben kunnen bevorderen. Het betreft geen theoretische, maar een </a:t>
            </a:r>
            <a:r>
              <a:rPr lang="nl-BE" sz="1800" i="1" dirty="0">
                <a:effectLst/>
                <a:latin typeface="FranklinGothic URW Light"/>
                <a:ea typeface="MS Mincho" panose="02020609040205080304" pitchFamily="49" charset="-128"/>
                <a:cs typeface="Times New Roman" panose="02020603050405020304" pitchFamily="18" charset="0"/>
              </a:rPr>
              <a:t>feitelijke</a:t>
            </a:r>
            <a:r>
              <a:rPr lang="nl-BE" sz="1800" dirty="0">
                <a:effectLst/>
                <a:latin typeface="FranklinGothic URW Light"/>
                <a:ea typeface="MS Mincho" panose="02020609040205080304" pitchFamily="49" charset="-128"/>
                <a:cs typeface="Times New Roman" panose="02020603050405020304" pitchFamily="18" charset="0"/>
              </a:rPr>
              <a:t> onmogelijkheid.</a:t>
            </a:r>
          </a:p>
          <a:p>
            <a:pPr lvl="2"/>
            <a:endParaRPr lang="nl-BE" dirty="0">
              <a:latin typeface="FranklinGothic URW Light"/>
              <a:ea typeface="MS Mincho" panose="02020609040205080304" pitchFamily="49" charset="-128"/>
              <a:cs typeface="Times New Roman" panose="02020603050405020304" pitchFamily="18" charset="0"/>
            </a:endParaRPr>
          </a:p>
          <a:p>
            <a:pPr lvl="1"/>
            <a:r>
              <a:rPr lang="nl-BE" dirty="0">
                <a:latin typeface="FranklinGothic URW Light"/>
                <a:ea typeface="MS Mincho" panose="02020609040205080304" pitchFamily="49" charset="-128"/>
                <a:cs typeface="Times New Roman" panose="02020603050405020304" pitchFamily="18" charset="0"/>
              </a:rPr>
              <a:t>Opmerking: </a:t>
            </a:r>
          </a:p>
          <a:p>
            <a:pPr lvl="2"/>
            <a:r>
              <a:rPr lang="nl-BE" dirty="0">
                <a:latin typeface="FranklinGothic URW Light"/>
                <a:ea typeface="MS Mincho" panose="02020609040205080304" pitchFamily="49" charset="-128"/>
                <a:cs typeface="Times New Roman" panose="02020603050405020304" pitchFamily="18" charset="0"/>
              </a:rPr>
              <a:t>Meldingsplicht belangenconflicten aan voorzitter van de rechtbank (art. XX.126, §3 WER)</a:t>
            </a:r>
          </a:p>
          <a:p>
            <a:pPr lvl="2"/>
            <a:r>
              <a:rPr lang="nl-NL" b="0" i="0" dirty="0">
                <a:effectLst/>
                <a:latin typeface="FranklinGothic URW Light"/>
              </a:rPr>
              <a:t>Als de tegenstrijdigheid van belangen daardoor kan worden voorkomen, dan vraagt de curator bij verzoekschrift gericht aan de insolventierechtbank de aanstelling van een curator ad hoc (art. XX.127 WER)</a:t>
            </a:r>
            <a:endParaRPr lang="nl-BE" dirty="0">
              <a:latin typeface="FranklinGothic URW Light"/>
              <a:ea typeface="MS Mincho" panose="02020609040205080304" pitchFamily="49" charset="-128"/>
              <a:cs typeface="Times New Roman" panose="02020603050405020304" pitchFamily="18" charset="0"/>
            </a:endParaRPr>
          </a:p>
          <a:p>
            <a:pPr lvl="2"/>
            <a:endParaRPr lang="nl-NL" dirty="0">
              <a:latin typeface="FranklinGothic URW Light"/>
            </a:endParaRPr>
          </a:p>
        </p:txBody>
      </p:sp>
      <p:sp>
        <p:nvSpPr>
          <p:cNvPr id="6" name="Tijdelijke aanduiding voor datum 5">
            <a:extLst>
              <a:ext uri="{FF2B5EF4-FFF2-40B4-BE49-F238E27FC236}">
                <a16:creationId xmlns:a16="http://schemas.microsoft.com/office/drawing/2014/main" id="{973860F5-2E37-FDB1-ECC5-7BDB226260EA}"/>
              </a:ext>
            </a:extLst>
          </p:cNvPr>
          <p:cNvSpPr>
            <a:spLocks noGrp="1"/>
          </p:cNvSpPr>
          <p:nvPr>
            <p:ph type="dt" sz="half" idx="10"/>
          </p:nvPr>
        </p:nvSpPr>
        <p:spPr/>
        <p:txBody>
          <a:bodyPr/>
          <a:lstStyle/>
          <a:p>
            <a:fld id="{F0B237F6-7B1A-42A1-945C-A8A7F1BED960}"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4C75D73B-AB4F-5FD6-9B6A-87746E1AA30E}"/>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21</a:t>
            </a:fld>
            <a:endParaRPr lang="nl-NL" sz="1100" dirty="0"/>
          </a:p>
        </p:txBody>
      </p:sp>
    </p:spTree>
    <p:extLst>
      <p:ext uri="{BB962C8B-B14F-4D97-AF65-F5344CB8AC3E}">
        <p14:creationId xmlns:p14="http://schemas.microsoft.com/office/powerpoint/2010/main" val="301946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1"/>
            <a:r>
              <a:rPr lang="nl-NL" dirty="0">
                <a:latin typeface="FranklinGothic URW Light"/>
                <a:sym typeface="Wingdings" panose="05000000000000000000" pitchFamily="2" charset="2"/>
              </a:rPr>
              <a:t>Straffen:</a:t>
            </a:r>
          </a:p>
          <a:p>
            <a:pPr lvl="1"/>
            <a:endParaRPr lang="nl-NL" dirty="0">
              <a:latin typeface="FranklinGothic URW Light"/>
              <a:sym typeface="Wingdings" panose="05000000000000000000" pitchFamily="2" charset="2"/>
            </a:endParaRPr>
          </a:p>
          <a:p>
            <a:pPr lvl="2"/>
            <a:r>
              <a:rPr lang="nl-NL" dirty="0">
                <a:latin typeface="FranklinGothic URW Light"/>
                <a:sym typeface="Wingdings" panose="05000000000000000000" pitchFamily="2" charset="2"/>
              </a:rPr>
              <a:t>GVS 1 m tot 5 j (voorlopige hechtenis!) (ev. werkstraf, autonome probatiestraf, elektronisch toezicht)</a:t>
            </a:r>
          </a:p>
          <a:p>
            <a:pPr marL="914400" lvl="2" indent="0">
              <a:buNone/>
            </a:pPr>
            <a:r>
              <a:rPr lang="nl-NL" dirty="0">
                <a:latin typeface="FranklinGothic URW Light"/>
                <a:sym typeface="Wingdings" panose="05000000000000000000" pitchFamily="2" charset="2"/>
              </a:rPr>
              <a:t>En/of</a:t>
            </a:r>
          </a:p>
          <a:p>
            <a:pPr lvl="2"/>
            <a:r>
              <a:rPr lang="nl-NL" dirty="0">
                <a:latin typeface="FranklinGothic URW Light"/>
                <a:sym typeface="Wingdings" panose="05000000000000000000" pitchFamily="2" charset="2"/>
              </a:rPr>
              <a:t>GB van 100 tot 50.000 euro</a:t>
            </a:r>
          </a:p>
          <a:p>
            <a:pPr lvl="2"/>
            <a:r>
              <a:rPr lang="nl-NL" dirty="0">
                <a:latin typeface="FranklinGothic URW Light"/>
                <a:sym typeface="Wingdings" panose="05000000000000000000" pitchFamily="2" charset="2"/>
              </a:rPr>
              <a:t>Verbeurdverklaring vermogensvoordelen (art. 42, 3° j° 43bis Sw.)</a:t>
            </a:r>
          </a:p>
          <a:p>
            <a:pPr lvl="2"/>
            <a:r>
              <a:rPr lang="nl-NL" dirty="0">
                <a:latin typeface="FranklinGothic URW Light"/>
                <a:sym typeface="Wingdings" panose="05000000000000000000" pitchFamily="2" charset="2"/>
              </a:rPr>
              <a:t>Ontzetting BUPO voor een termijn van 5 tot 10 jaar (art. 33, lid 1 j° 31, lid 1 (vnl. 5°) Sw.)</a:t>
            </a:r>
          </a:p>
          <a:p>
            <a:pPr lvl="2"/>
            <a:r>
              <a:rPr lang="nl-NL" u="sng" dirty="0">
                <a:latin typeface="FranklinGothic URW Light"/>
                <a:sym typeface="Wingdings" panose="05000000000000000000" pitchFamily="2" charset="2"/>
              </a:rPr>
              <a:t>Geen</a:t>
            </a:r>
            <a:r>
              <a:rPr lang="nl-NL" dirty="0">
                <a:latin typeface="FranklinGothic URW Light"/>
                <a:sym typeface="Wingdings" panose="05000000000000000000" pitchFamily="2" charset="2"/>
              </a:rPr>
              <a:t> beroeps- of koopmansverbod onder KB nr. 22 (24 oktober 1934)</a:t>
            </a:r>
          </a:p>
          <a:p>
            <a:pPr marL="914400" lvl="2" indent="0">
              <a:buNone/>
            </a:pPr>
            <a:endParaRPr lang="nl-NL" dirty="0">
              <a:latin typeface="FranklinGothic URW Light"/>
            </a:endParaRPr>
          </a:p>
        </p:txBody>
      </p:sp>
      <p:sp>
        <p:nvSpPr>
          <p:cNvPr id="6" name="Tijdelijke aanduiding voor datum 5">
            <a:extLst>
              <a:ext uri="{FF2B5EF4-FFF2-40B4-BE49-F238E27FC236}">
                <a16:creationId xmlns:a16="http://schemas.microsoft.com/office/drawing/2014/main" id="{8DC98E25-BA1E-CB42-1FA0-85868E3AEDF1}"/>
              </a:ext>
            </a:extLst>
          </p:cNvPr>
          <p:cNvSpPr>
            <a:spLocks noGrp="1"/>
          </p:cNvSpPr>
          <p:nvPr>
            <p:ph type="dt" sz="half" idx="10"/>
          </p:nvPr>
        </p:nvSpPr>
        <p:spPr/>
        <p:txBody>
          <a:bodyPr/>
          <a:lstStyle/>
          <a:p>
            <a:fld id="{0906EF9F-D826-47B2-A1CB-53CD8E38CBEF}"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6CCDFEDB-B729-F15B-83D3-CBE118D1F6CC}"/>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22</a:t>
            </a:fld>
            <a:endParaRPr lang="nl-NL" sz="1100" dirty="0"/>
          </a:p>
        </p:txBody>
      </p:sp>
    </p:spTree>
    <p:extLst>
      <p:ext uri="{BB962C8B-B14F-4D97-AF65-F5344CB8AC3E}">
        <p14:creationId xmlns:p14="http://schemas.microsoft.com/office/powerpoint/2010/main" val="220129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endParaRPr lang="en-US" dirty="0"/>
          </a:p>
        </p:txBody>
      </p:sp>
      <p:sp>
        <p:nvSpPr>
          <p:cNvPr id="7" name="Tijdelijke aanduiding voor inhoud 6">
            <a:extLst>
              <a:ext uri="{FF2B5EF4-FFF2-40B4-BE49-F238E27FC236}">
                <a16:creationId xmlns:a16="http://schemas.microsoft.com/office/drawing/2014/main" id="{304E7A6E-EF5A-4579-8694-C7E654F72461}"/>
              </a:ext>
            </a:extLst>
          </p:cNvPr>
          <p:cNvSpPr>
            <a:spLocks noGrp="1"/>
          </p:cNvSpPr>
          <p:nvPr>
            <p:ph type="body" sz="quarter" idx="13"/>
          </p:nvPr>
        </p:nvSpPr>
        <p:spPr>
          <a:xfrm>
            <a:off x="838200" y="1474788"/>
            <a:ext cx="10515600" cy="4343400"/>
          </a:xfrm>
        </p:spPr>
        <p:txBody>
          <a:bodyPr>
            <a:normAutofit fontScale="85000" lnSpcReduction="20000"/>
          </a:bodyPr>
          <a:lstStyle/>
          <a:p>
            <a:r>
              <a:rPr lang="nl-BE" sz="2100" dirty="0">
                <a:highlight>
                  <a:srgbClr val="00FF00"/>
                </a:highlight>
              </a:rPr>
              <a:t>(3) Publieke omkoping</a:t>
            </a:r>
          </a:p>
          <a:p>
            <a:pPr lvl="1"/>
            <a:r>
              <a:rPr lang="nl-BE" sz="2100" dirty="0"/>
              <a:t>Het ‘concept’ omkoping</a:t>
            </a:r>
          </a:p>
          <a:p>
            <a:pPr lvl="2"/>
            <a:endParaRPr lang="nl-BE" sz="2100" dirty="0"/>
          </a:p>
          <a:p>
            <a:pPr lvl="2"/>
            <a:r>
              <a:rPr lang="nl-BE" sz="2100" dirty="0"/>
              <a:t>Eenzijdig handeling</a:t>
            </a:r>
          </a:p>
          <a:p>
            <a:pPr lvl="2"/>
            <a:endParaRPr lang="nl-BE" sz="2100" dirty="0"/>
          </a:p>
          <a:p>
            <a:pPr lvl="2"/>
            <a:r>
              <a:rPr lang="nl-BE" sz="2100" dirty="0"/>
              <a:t>Uitgaand van diegene die:</a:t>
            </a:r>
          </a:p>
          <a:p>
            <a:endParaRPr lang="nl-BE" sz="2000" b="1" dirty="0"/>
          </a:p>
          <a:p>
            <a:endParaRPr lang="nl-BE" sz="2000" b="1" dirty="0"/>
          </a:p>
          <a:p>
            <a:endParaRPr lang="nl-BE" sz="2000" b="1" dirty="0"/>
          </a:p>
          <a:p>
            <a:endParaRPr lang="nl-BE" dirty="0"/>
          </a:p>
          <a:p>
            <a:endParaRPr lang="nl-BE" sz="2000" b="1" dirty="0"/>
          </a:p>
          <a:p>
            <a:pPr lvl="2"/>
            <a:endParaRPr lang="nl-BE" sz="2000" dirty="0"/>
          </a:p>
          <a:p>
            <a:pPr lvl="2"/>
            <a:endParaRPr lang="nl-BE" sz="2000" dirty="0"/>
          </a:p>
          <a:p>
            <a:pPr lvl="2"/>
            <a:r>
              <a:rPr lang="nl-BE" sz="2100" dirty="0">
                <a:latin typeface="FranklinGothic URW Light"/>
              </a:rPr>
              <a:t>Determinerend is de intentie bij de persoon die de handeling </a:t>
            </a:r>
            <a:r>
              <a:rPr lang="nl-BE" sz="2100" i="1" dirty="0">
                <a:latin typeface="FranklinGothic URW Light"/>
              </a:rPr>
              <a:t>voorstelt</a:t>
            </a:r>
            <a:r>
              <a:rPr lang="nl-BE" sz="2100" dirty="0">
                <a:latin typeface="FranklinGothic URW Light"/>
              </a:rPr>
              <a:t> respectievelijk </a:t>
            </a:r>
            <a:r>
              <a:rPr lang="nl-BE" sz="2100" i="1" dirty="0">
                <a:latin typeface="FranklinGothic URW Light"/>
              </a:rPr>
              <a:t>vraagt</a:t>
            </a:r>
            <a:r>
              <a:rPr lang="nl-BE" sz="2100" dirty="0">
                <a:latin typeface="FranklinGothic URW Light"/>
              </a:rPr>
              <a:t> om:</a:t>
            </a:r>
          </a:p>
          <a:p>
            <a:pPr lvl="3"/>
            <a:r>
              <a:rPr lang="nl-BE" sz="2100" dirty="0">
                <a:latin typeface="FranklinGothic URW Light"/>
              </a:rPr>
              <a:t>Om te kopen (actieve corruptie)</a:t>
            </a:r>
          </a:p>
          <a:p>
            <a:pPr lvl="3"/>
            <a:r>
              <a:rPr lang="nl-BE" sz="2100" dirty="0">
                <a:latin typeface="FranklinGothic URW Light"/>
              </a:rPr>
              <a:t>Zich te laten omkopen (passieve corruptie)</a:t>
            </a:r>
          </a:p>
          <a:p>
            <a:endParaRPr lang="nl-BE" dirty="0"/>
          </a:p>
          <a:p>
            <a:pPr lvl="1"/>
            <a:endParaRPr lang="nl-BE" dirty="0"/>
          </a:p>
          <a:p>
            <a:endParaRPr lang="nl-BE" dirty="0"/>
          </a:p>
        </p:txBody>
      </p:sp>
      <p:sp>
        <p:nvSpPr>
          <p:cNvPr id="4" name="Rechthoek 3">
            <a:extLst>
              <a:ext uri="{FF2B5EF4-FFF2-40B4-BE49-F238E27FC236}">
                <a16:creationId xmlns:a16="http://schemas.microsoft.com/office/drawing/2014/main" id="{EA2AE600-ABA5-6CC0-9F5F-BB79DB894402}"/>
              </a:ext>
            </a:extLst>
          </p:cNvPr>
          <p:cNvSpPr/>
          <p:nvPr/>
        </p:nvSpPr>
        <p:spPr>
          <a:xfrm>
            <a:off x="1367757" y="3189288"/>
            <a:ext cx="351160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accent2">
                    <a:lumMod val="40000"/>
                    <a:lumOff val="60000"/>
                  </a:schemeClr>
                </a:solidFill>
              </a:rPr>
              <a:t>Voorstelt</a:t>
            </a:r>
          </a:p>
          <a:p>
            <a:r>
              <a:rPr lang="nl-BE" dirty="0">
                <a:solidFill>
                  <a:schemeClr val="accent2">
                    <a:lumMod val="40000"/>
                    <a:lumOff val="60000"/>
                  </a:schemeClr>
                </a:solidFill>
              </a:rPr>
              <a:t>Toekent</a:t>
            </a:r>
          </a:p>
          <a:p>
            <a:pPr algn="ctr"/>
            <a:r>
              <a:rPr lang="nl-BE" b="1" u="sng" dirty="0">
                <a:solidFill>
                  <a:schemeClr val="accent3">
                    <a:lumMod val="50000"/>
                  </a:schemeClr>
                </a:solidFill>
              </a:rPr>
              <a:t>= actieve omkoping</a:t>
            </a:r>
            <a:endParaRPr lang="nl-BE" dirty="0">
              <a:solidFill>
                <a:schemeClr val="accent3">
                  <a:lumMod val="50000"/>
                </a:schemeClr>
              </a:solidFill>
            </a:endParaRPr>
          </a:p>
        </p:txBody>
      </p:sp>
      <p:sp>
        <p:nvSpPr>
          <p:cNvPr id="6" name="Rechthoek 5">
            <a:extLst>
              <a:ext uri="{FF2B5EF4-FFF2-40B4-BE49-F238E27FC236}">
                <a16:creationId xmlns:a16="http://schemas.microsoft.com/office/drawing/2014/main" id="{0A0015D0-F27A-8A0E-7AD1-7543CDA50F78}"/>
              </a:ext>
            </a:extLst>
          </p:cNvPr>
          <p:cNvSpPr/>
          <p:nvPr/>
        </p:nvSpPr>
        <p:spPr>
          <a:xfrm>
            <a:off x="7184571" y="2871907"/>
            <a:ext cx="3401466" cy="1667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solidFill>
                  <a:schemeClr val="accent2">
                    <a:lumMod val="40000"/>
                    <a:lumOff val="60000"/>
                  </a:schemeClr>
                </a:solidFill>
              </a:rPr>
              <a:t>Vraagt</a:t>
            </a:r>
          </a:p>
          <a:p>
            <a:r>
              <a:rPr lang="nl-BE" dirty="0">
                <a:solidFill>
                  <a:schemeClr val="accent2">
                    <a:lumMod val="40000"/>
                    <a:lumOff val="60000"/>
                  </a:schemeClr>
                </a:solidFill>
              </a:rPr>
              <a:t>Aanvaardt</a:t>
            </a:r>
          </a:p>
          <a:p>
            <a:r>
              <a:rPr lang="nl-BE" dirty="0">
                <a:solidFill>
                  <a:schemeClr val="accent2">
                    <a:lumMod val="40000"/>
                    <a:lumOff val="60000"/>
                  </a:schemeClr>
                </a:solidFill>
              </a:rPr>
              <a:t>Aanneemt</a:t>
            </a:r>
          </a:p>
          <a:p>
            <a:pPr algn="ctr"/>
            <a:endParaRPr lang="nl-BE" b="1" u="sng" dirty="0">
              <a:solidFill>
                <a:schemeClr val="accent2">
                  <a:lumMod val="40000"/>
                  <a:lumOff val="60000"/>
                </a:schemeClr>
              </a:solidFill>
            </a:endParaRPr>
          </a:p>
          <a:p>
            <a:pPr algn="ctr"/>
            <a:r>
              <a:rPr lang="nl-BE" b="1" u="sng" dirty="0">
                <a:solidFill>
                  <a:schemeClr val="accent3">
                    <a:lumMod val="50000"/>
                  </a:schemeClr>
                </a:solidFill>
              </a:rPr>
              <a:t>= passieve omkomping</a:t>
            </a:r>
            <a:r>
              <a:rPr lang="nl-BE" dirty="0">
                <a:solidFill>
                  <a:schemeClr val="accent3">
                    <a:lumMod val="50000"/>
                  </a:schemeClr>
                </a:solidFill>
              </a:rPr>
              <a:t>:</a:t>
            </a:r>
          </a:p>
          <a:p>
            <a:endParaRPr lang="nl-BE" dirty="0">
              <a:solidFill>
                <a:schemeClr val="accent2">
                  <a:lumMod val="40000"/>
                  <a:lumOff val="60000"/>
                </a:schemeClr>
              </a:solidFill>
            </a:endParaRPr>
          </a:p>
        </p:txBody>
      </p:sp>
      <p:sp>
        <p:nvSpPr>
          <p:cNvPr id="8" name="Tijdelijke aanduiding voor datum 7">
            <a:extLst>
              <a:ext uri="{FF2B5EF4-FFF2-40B4-BE49-F238E27FC236}">
                <a16:creationId xmlns:a16="http://schemas.microsoft.com/office/drawing/2014/main" id="{3FC0C56E-97E8-CC6C-EB18-FEFCE7B333BD}"/>
              </a:ext>
            </a:extLst>
          </p:cNvPr>
          <p:cNvSpPr>
            <a:spLocks noGrp="1"/>
          </p:cNvSpPr>
          <p:nvPr>
            <p:ph type="dt" sz="half" idx="10"/>
          </p:nvPr>
        </p:nvSpPr>
        <p:spPr/>
        <p:txBody>
          <a:bodyPr/>
          <a:lstStyle/>
          <a:p>
            <a:fld id="{7A792240-FE86-4462-A554-ED49FFA71FF5}" type="datetime1">
              <a:rPr lang="nl-BE" smtClean="0"/>
              <a:t>23/09/2022</a:t>
            </a:fld>
            <a:endParaRPr lang="en-US" dirty="0">
              <a:latin typeface="Franklin Gothic Book" panose="020B0503020102020204" pitchFamily="34" charset="0"/>
            </a:endParaRPr>
          </a:p>
        </p:txBody>
      </p:sp>
      <p:sp>
        <p:nvSpPr>
          <p:cNvPr id="9" name="Tijdelijke aanduiding voor dianummer 3">
            <a:extLst>
              <a:ext uri="{FF2B5EF4-FFF2-40B4-BE49-F238E27FC236}">
                <a16:creationId xmlns:a16="http://schemas.microsoft.com/office/drawing/2014/main" id="{356790C0-E404-B4B9-FBE2-7BC0655B0B48}"/>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23</a:t>
            </a:fld>
            <a:endParaRPr lang="nl-NL" sz="1100" dirty="0"/>
          </a:p>
        </p:txBody>
      </p:sp>
    </p:spTree>
    <p:extLst>
      <p:ext uri="{BB962C8B-B14F-4D97-AF65-F5344CB8AC3E}">
        <p14:creationId xmlns:p14="http://schemas.microsoft.com/office/powerpoint/2010/main" val="152584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endParaRPr lang="en-US" dirty="0"/>
          </a:p>
        </p:txBody>
      </p:sp>
      <p:sp>
        <p:nvSpPr>
          <p:cNvPr id="7" name="Tijdelijke aanduiding voor inhoud 6">
            <a:extLst>
              <a:ext uri="{FF2B5EF4-FFF2-40B4-BE49-F238E27FC236}">
                <a16:creationId xmlns:a16="http://schemas.microsoft.com/office/drawing/2014/main" id="{304E7A6E-EF5A-4579-8694-C7E654F72461}"/>
              </a:ext>
            </a:extLst>
          </p:cNvPr>
          <p:cNvSpPr>
            <a:spLocks noGrp="1"/>
          </p:cNvSpPr>
          <p:nvPr>
            <p:ph type="body" sz="quarter" idx="13"/>
          </p:nvPr>
        </p:nvSpPr>
        <p:spPr>
          <a:xfrm>
            <a:off x="838200" y="1474788"/>
            <a:ext cx="10515600" cy="4343400"/>
          </a:xfrm>
        </p:spPr>
        <p:txBody>
          <a:bodyPr>
            <a:normAutofit/>
          </a:bodyPr>
          <a:lstStyle/>
          <a:p>
            <a:pPr marL="457200" lvl="1" indent="0">
              <a:buNone/>
            </a:pPr>
            <a:r>
              <a:rPr lang="nl-BE" dirty="0"/>
              <a:t>Middel = aanbod, een belofte of een voordeel van welke aard dan ook (niet perfect afgebakend t.o.v. elkaar) – kan ook ten gunste van een derde zijn</a:t>
            </a:r>
          </a:p>
          <a:p>
            <a:pPr lvl="1"/>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sp>
        <p:nvSpPr>
          <p:cNvPr id="8" name="Rechthoek 7">
            <a:extLst>
              <a:ext uri="{FF2B5EF4-FFF2-40B4-BE49-F238E27FC236}">
                <a16:creationId xmlns:a16="http://schemas.microsoft.com/office/drawing/2014/main" id="{481A0D81-26F3-D01F-3D17-FC5F8F0874B4}"/>
              </a:ext>
            </a:extLst>
          </p:cNvPr>
          <p:cNvSpPr/>
          <p:nvPr/>
        </p:nvSpPr>
        <p:spPr>
          <a:xfrm>
            <a:off x="1252496" y="2243738"/>
            <a:ext cx="8782851"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BE" dirty="0">
                <a:solidFill>
                  <a:schemeClr val="tx1"/>
                </a:solidFill>
              </a:rPr>
              <a:t>Aanbod: bv. geld, reis, upgrade in hotel of vliegtuig, gratis uitvoering van een werk, … </a:t>
            </a:r>
          </a:p>
        </p:txBody>
      </p:sp>
      <p:sp>
        <p:nvSpPr>
          <p:cNvPr id="9" name="Rechthoek 8">
            <a:extLst>
              <a:ext uri="{FF2B5EF4-FFF2-40B4-BE49-F238E27FC236}">
                <a16:creationId xmlns:a16="http://schemas.microsoft.com/office/drawing/2014/main" id="{F675470F-05BC-E355-3C7B-12FC7D35DC70}"/>
              </a:ext>
            </a:extLst>
          </p:cNvPr>
          <p:cNvSpPr/>
          <p:nvPr/>
        </p:nvSpPr>
        <p:spPr>
          <a:xfrm>
            <a:off x="1252496" y="3500316"/>
            <a:ext cx="88520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t>Belofte: gericht op een toekomstige tegenprestatie. Als u mij de opdracht toevertrouwt, dan werf ik uw zoon of dochter aan</a:t>
            </a:r>
          </a:p>
          <a:p>
            <a:endParaRPr lang="nl-BE" dirty="0"/>
          </a:p>
        </p:txBody>
      </p:sp>
      <p:sp>
        <p:nvSpPr>
          <p:cNvPr id="10" name="Rechthoek 9">
            <a:extLst>
              <a:ext uri="{FF2B5EF4-FFF2-40B4-BE49-F238E27FC236}">
                <a16:creationId xmlns:a16="http://schemas.microsoft.com/office/drawing/2014/main" id="{13FEA471-ADDA-26CE-80FE-145A7D09A09C}"/>
              </a:ext>
            </a:extLst>
          </p:cNvPr>
          <p:cNvSpPr/>
          <p:nvPr/>
        </p:nvSpPr>
        <p:spPr>
          <a:xfrm>
            <a:off x="1252496" y="4764578"/>
            <a:ext cx="8852008"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BE" dirty="0">
                <a:solidFill>
                  <a:srgbClr val="00B0F0"/>
                </a:solidFill>
              </a:rPr>
              <a:t>Voordeel: materieel (korting, een wagen, gratis reis, …) maar ook immaterieel (bv. Affectieve band, seksuele relatie, …)</a:t>
            </a:r>
          </a:p>
        </p:txBody>
      </p:sp>
      <p:sp>
        <p:nvSpPr>
          <p:cNvPr id="4" name="Tijdelijke aanduiding voor datum 3">
            <a:extLst>
              <a:ext uri="{FF2B5EF4-FFF2-40B4-BE49-F238E27FC236}">
                <a16:creationId xmlns:a16="http://schemas.microsoft.com/office/drawing/2014/main" id="{63EAB52B-864E-9249-F38F-B97C8276BA05}"/>
              </a:ext>
            </a:extLst>
          </p:cNvPr>
          <p:cNvSpPr>
            <a:spLocks noGrp="1"/>
          </p:cNvSpPr>
          <p:nvPr>
            <p:ph type="dt" sz="half" idx="10"/>
          </p:nvPr>
        </p:nvSpPr>
        <p:spPr/>
        <p:txBody>
          <a:bodyPr/>
          <a:lstStyle/>
          <a:p>
            <a:fld id="{A9EC1654-682C-4EEA-A01E-C3E01C2C532D}" type="datetime1">
              <a:rPr lang="nl-BE" smtClean="0"/>
              <a:t>23/09/2022</a:t>
            </a:fld>
            <a:endParaRPr lang="en-US" dirty="0">
              <a:latin typeface="Franklin Gothic Book" panose="020B0503020102020204" pitchFamily="34" charset="0"/>
            </a:endParaRPr>
          </a:p>
        </p:txBody>
      </p:sp>
      <p:sp>
        <p:nvSpPr>
          <p:cNvPr id="6" name="Tijdelijke aanduiding voor dianummer 3">
            <a:extLst>
              <a:ext uri="{FF2B5EF4-FFF2-40B4-BE49-F238E27FC236}">
                <a16:creationId xmlns:a16="http://schemas.microsoft.com/office/drawing/2014/main" id="{B89D0943-E045-E832-2BE7-2C10AE2BA941}"/>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24</a:t>
            </a:fld>
            <a:endParaRPr lang="nl-NL" sz="1100" dirty="0"/>
          </a:p>
        </p:txBody>
      </p:sp>
    </p:spTree>
    <p:extLst>
      <p:ext uri="{BB962C8B-B14F-4D97-AF65-F5344CB8AC3E}">
        <p14:creationId xmlns:p14="http://schemas.microsoft.com/office/powerpoint/2010/main" val="26337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C22C759-4EB1-6781-7C1E-1C7F91A92E11}"/>
              </a:ext>
            </a:extLst>
          </p:cNvPr>
          <p:cNvSpPr/>
          <p:nvPr/>
        </p:nvSpPr>
        <p:spPr>
          <a:xfrm>
            <a:off x="1787856" y="600501"/>
            <a:ext cx="8243247" cy="5677469"/>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pic>
        <p:nvPicPr>
          <p:cNvPr id="9" name="Afbeelding 8" descr="Zakenvrouw met handen in haar schoot">
            <a:extLst>
              <a:ext uri="{FF2B5EF4-FFF2-40B4-BE49-F238E27FC236}">
                <a16:creationId xmlns:a16="http://schemas.microsoft.com/office/drawing/2014/main" id="{CCFABD35-5E85-A5FB-3549-7529C1B223E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9439287" y="2031649"/>
            <a:ext cx="1084751" cy="2520000"/>
          </a:xfrm>
          <a:prstGeom prst="rect">
            <a:avLst/>
          </a:prstGeom>
        </p:spPr>
      </p:pic>
      <p:pic>
        <p:nvPicPr>
          <p:cNvPr id="17" name="Afbeelding 16" descr="Jonge zakenman handen aan de voorkant">
            <a:extLst>
              <a:ext uri="{FF2B5EF4-FFF2-40B4-BE49-F238E27FC236}">
                <a16:creationId xmlns:a16="http://schemas.microsoft.com/office/drawing/2014/main" id="{91127B7A-D6BE-E1D7-EDD6-EA9391D56A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368675">
            <a:off x="5029176" y="2074432"/>
            <a:ext cx="934640" cy="2520000"/>
          </a:xfrm>
          <a:prstGeom prst="rect">
            <a:avLst/>
          </a:prstGeom>
        </p:spPr>
      </p:pic>
      <p:pic>
        <p:nvPicPr>
          <p:cNvPr id="21" name="Afbeelding 20" descr="Jonge zakenman armen gekruist lachend">
            <a:extLst>
              <a:ext uri="{FF2B5EF4-FFF2-40B4-BE49-F238E27FC236}">
                <a16:creationId xmlns:a16="http://schemas.microsoft.com/office/drawing/2014/main" id="{757843AE-3364-ECEE-A504-C1C18DE89B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416836" y="2031649"/>
            <a:ext cx="692752" cy="2520000"/>
          </a:xfrm>
          <a:prstGeom prst="rect">
            <a:avLst/>
          </a:prstGeom>
        </p:spPr>
      </p:pic>
      <p:sp>
        <p:nvSpPr>
          <p:cNvPr id="23" name="Tekstvak 22">
            <a:extLst>
              <a:ext uri="{FF2B5EF4-FFF2-40B4-BE49-F238E27FC236}">
                <a16:creationId xmlns:a16="http://schemas.microsoft.com/office/drawing/2014/main" id="{27D31041-2098-9AA6-98C7-AC8804BB20B1}"/>
              </a:ext>
            </a:extLst>
          </p:cNvPr>
          <p:cNvSpPr txBox="1"/>
          <p:nvPr/>
        </p:nvSpPr>
        <p:spPr>
          <a:xfrm>
            <a:off x="3502924" y="325800"/>
            <a:ext cx="5186149" cy="646331"/>
          </a:xfrm>
          <a:prstGeom prst="rect">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a:solidFill>
                  <a:schemeClr val="accent2">
                    <a:lumMod val="50000"/>
                  </a:schemeClr>
                </a:solidFill>
              </a:rPr>
              <a:t>ACTIEF - het voorstel/de toekenning van een aanbod, belofte of voordeel van welke aard ook</a:t>
            </a:r>
          </a:p>
        </p:txBody>
      </p:sp>
      <p:sp>
        <p:nvSpPr>
          <p:cNvPr id="24" name="Tekstvak 23">
            <a:extLst>
              <a:ext uri="{FF2B5EF4-FFF2-40B4-BE49-F238E27FC236}">
                <a16:creationId xmlns:a16="http://schemas.microsoft.com/office/drawing/2014/main" id="{A0F89E1C-FA2D-D9C7-3D5F-A1AB91C35F41}"/>
              </a:ext>
            </a:extLst>
          </p:cNvPr>
          <p:cNvSpPr txBox="1"/>
          <p:nvPr/>
        </p:nvSpPr>
        <p:spPr>
          <a:xfrm>
            <a:off x="3502924" y="5863460"/>
            <a:ext cx="5186149" cy="646331"/>
          </a:xfrm>
          <a:prstGeom prst="rect">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dirty="0">
                <a:solidFill>
                  <a:schemeClr val="accent2">
                    <a:lumMod val="50000"/>
                  </a:schemeClr>
                </a:solidFill>
              </a:rPr>
              <a:t>PASSIEF - het vragen, aanvaarden en aannemen van een aanbod, belofte of voordeel van welke aard ook</a:t>
            </a:r>
          </a:p>
        </p:txBody>
      </p:sp>
      <p:pic>
        <p:nvPicPr>
          <p:cNvPr id="30" name="Graphic 29" descr="Pijl: recht met effen opvulling">
            <a:extLst>
              <a:ext uri="{FF2B5EF4-FFF2-40B4-BE49-F238E27FC236}">
                <a16:creationId xmlns:a16="http://schemas.microsoft.com/office/drawing/2014/main" id="{A6E20941-ABBD-1718-8351-982E249147D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9574712" y="959613"/>
            <a:ext cx="914400" cy="984253"/>
          </a:xfrm>
          <a:prstGeom prst="rect">
            <a:avLst/>
          </a:prstGeom>
        </p:spPr>
      </p:pic>
      <p:pic>
        <p:nvPicPr>
          <p:cNvPr id="31" name="Graphic 30" descr="Pijl: recht met effen opvulling">
            <a:extLst>
              <a:ext uri="{FF2B5EF4-FFF2-40B4-BE49-F238E27FC236}">
                <a16:creationId xmlns:a16="http://schemas.microsoft.com/office/drawing/2014/main" id="{0D34E9D8-C48D-46BB-DD22-01684930506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1330655" y="4606088"/>
            <a:ext cx="914400" cy="984253"/>
          </a:xfrm>
          <a:prstGeom prst="rect">
            <a:avLst/>
          </a:prstGeom>
        </p:spPr>
      </p:pic>
      <p:sp>
        <p:nvSpPr>
          <p:cNvPr id="32" name="Pijl: gekromd omhoog 31">
            <a:extLst>
              <a:ext uri="{FF2B5EF4-FFF2-40B4-BE49-F238E27FC236}">
                <a16:creationId xmlns:a16="http://schemas.microsoft.com/office/drawing/2014/main" id="{97B67559-EA53-6BD4-A695-AF27012B015F}"/>
              </a:ext>
            </a:extLst>
          </p:cNvPr>
          <p:cNvSpPr/>
          <p:nvPr/>
        </p:nvSpPr>
        <p:spPr>
          <a:xfrm>
            <a:off x="1897039" y="4551649"/>
            <a:ext cx="8134063" cy="771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3" name="Pijl: gekromd omhoog 32">
            <a:extLst>
              <a:ext uri="{FF2B5EF4-FFF2-40B4-BE49-F238E27FC236}">
                <a16:creationId xmlns:a16="http://schemas.microsoft.com/office/drawing/2014/main" id="{5370E4DB-9C34-0040-E20A-424D821A869C}"/>
              </a:ext>
            </a:extLst>
          </p:cNvPr>
          <p:cNvSpPr/>
          <p:nvPr/>
        </p:nvSpPr>
        <p:spPr>
          <a:xfrm rot="10800000">
            <a:off x="1787855" y="1269608"/>
            <a:ext cx="8134063" cy="7719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4" name="Tekstvak 33">
            <a:extLst>
              <a:ext uri="{FF2B5EF4-FFF2-40B4-BE49-F238E27FC236}">
                <a16:creationId xmlns:a16="http://schemas.microsoft.com/office/drawing/2014/main" id="{8338A153-B28E-B6D0-1C98-AF5DB164E0CA}"/>
              </a:ext>
            </a:extLst>
          </p:cNvPr>
          <p:cNvSpPr txBox="1"/>
          <p:nvPr/>
        </p:nvSpPr>
        <p:spPr>
          <a:xfrm>
            <a:off x="3502923" y="1187968"/>
            <a:ext cx="5186149" cy="646331"/>
          </a:xfrm>
          <a:prstGeom prst="rect">
            <a:avLst/>
          </a:prstGeom>
          <a:solidFill>
            <a:schemeClr val="accent1">
              <a:lumMod val="20000"/>
              <a:lumOff val="80000"/>
            </a:schemeClr>
          </a:solidFill>
          <a:ln w="28575">
            <a:solidFill>
              <a:schemeClr val="accent1"/>
            </a:solidFill>
          </a:ln>
        </p:spPr>
        <p:txBody>
          <a:bodyPr wrap="square" rtlCol="0">
            <a:spAutoFit/>
          </a:bodyPr>
          <a:lstStyle/>
          <a:p>
            <a:r>
              <a:rPr lang="nl-BE" dirty="0"/>
              <a:t>PACT- voorstel gevolgd door een vraag, aanvaarding, aannemen - pact</a:t>
            </a:r>
          </a:p>
        </p:txBody>
      </p:sp>
      <p:sp>
        <p:nvSpPr>
          <p:cNvPr id="35" name="Tekstvak 34">
            <a:extLst>
              <a:ext uri="{FF2B5EF4-FFF2-40B4-BE49-F238E27FC236}">
                <a16:creationId xmlns:a16="http://schemas.microsoft.com/office/drawing/2014/main" id="{0BA7CF9D-AB73-4007-21F9-2A96F10D0F31}"/>
              </a:ext>
            </a:extLst>
          </p:cNvPr>
          <p:cNvSpPr txBox="1"/>
          <p:nvPr/>
        </p:nvSpPr>
        <p:spPr>
          <a:xfrm>
            <a:off x="3502922" y="4909084"/>
            <a:ext cx="5186149" cy="369332"/>
          </a:xfrm>
          <a:prstGeom prst="rect">
            <a:avLst/>
          </a:prstGeom>
          <a:solidFill>
            <a:schemeClr val="accent1">
              <a:lumMod val="20000"/>
              <a:lumOff val="80000"/>
            </a:schemeClr>
          </a:solidFill>
          <a:ln w="28575">
            <a:solidFill>
              <a:schemeClr val="accent1"/>
            </a:solidFill>
          </a:ln>
        </p:spPr>
        <p:txBody>
          <a:bodyPr wrap="square" rtlCol="0">
            <a:spAutoFit/>
          </a:bodyPr>
          <a:lstStyle/>
          <a:p>
            <a:r>
              <a:rPr lang="nl-BE" dirty="0"/>
              <a:t>Pact - vraag gevolgd door een aanbod, toekenning</a:t>
            </a:r>
          </a:p>
        </p:txBody>
      </p:sp>
      <p:sp>
        <p:nvSpPr>
          <p:cNvPr id="36" name="Tekstvak 35">
            <a:extLst>
              <a:ext uri="{FF2B5EF4-FFF2-40B4-BE49-F238E27FC236}">
                <a16:creationId xmlns:a16="http://schemas.microsoft.com/office/drawing/2014/main" id="{1F114E9A-FDA0-00A2-9AC6-A4BBA675072E}"/>
              </a:ext>
            </a:extLst>
          </p:cNvPr>
          <p:cNvSpPr txBox="1"/>
          <p:nvPr/>
        </p:nvSpPr>
        <p:spPr>
          <a:xfrm>
            <a:off x="124710" y="2782669"/>
            <a:ext cx="1233671" cy="369332"/>
          </a:xfrm>
          <a:prstGeom prst="rect">
            <a:avLst/>
          </a:prstGeom>
          <a:noFill/>
        </p:spPr>
        <p:txBody>
          <a:bodyPr wrap="none" rtlCol="0">
            <a:spAutoFit/>
          </a:bodyPr>
          <a:lstStyle/>
          <a:p>
            <a:r>
              <a:rPr lang="nl-BE" dirty="0"/>
              <a:t>Eender wie</a:t>
            </a:r>
          </a:p>
        </p:txBody>
      </p:sp>
      <p:sp>
        <p:nvSpPr>
          <p:cNvPr id="37" name="Tekstvak 36">
            <a:extLst>
              <a:ext uri="{FF2B5EF4-FFF2-40B4-BE49-F238E27FC236}">
                <a16:creationId xmlns:a16="http://schemas.microsoft.com/office/drawing/2014/main" id="{50B1515D-6B18-3498-F672-BEE1D8F1B354}"/>
              </a:ext>
            </a:extLst>
          </p:cNvPr>
          <p:cNvSpPr txBox="1"/>
          <p:nvPr/>
        </p:nvSpPr>
        <p:spPr>
          <a:xfrm>
            <a:off x="10586851" y="2782669"/>
            <a:ext cx="1716945" cy="1200329"/>
          </a:xfrm>
          <a:prstGeom prst="rect">
            <a:avLst/>
          </a:prstGeom>
          <a:noFill/>
        </p:spPr>
        <p:txBody>
          <a:bodyPr wrap="none" rtlCol="0">
            <a:spAutoFit/>
          </a:bodyPr>
          <a:lstStyle/>
          <a:p>
            <a:r>
              <a:rPr lang="nl-BE" dirty="0"/>
              <a:t>Persoon met de </a:t>
            </a:r>
          </a:p>
          <a:p>
            <a:r>
              <a:rPr lang="nl-BE" dirty="0"/>
              <a:t>wettelijk </a:t>
            </a:r>
          </a:p>
          <a:p>
            <a:r>
              <a:rPr lang="nl-BE" dirty="0"/>
              <a:t>vereiste </a:t>
            </a:r>
          </a:p>
          <a:p>
            <a:r>
              <a:rPr lang="nl-BE" dirty="0"/>
              <a:t>hoedanigheid</a:t>
            </a:r>
          </a:p>
        </p:txBody>
      </p:sp>
      <p:pic>
        <p:nvPicPr>
          <p:cNvPr id="39" name="Afbeelding 38" descr="Zakenvrouw die lacht met armen gekruist">
            <a:extLst>
              <a:ext uri="{FF2B5EF4-FFF2-40B4-BE49-F238E27FC236}">
                <a16:creationId xmlns:a16="http://schemas.microsoft.com/office/drawing/2014/main" id="{D7718C4C-FE32-F98D-49CA-7FED1011A3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37140" y="2074432"/>
            <a:ext cx="643344" cy="2520000"/>
          </a:xfrm>
          <a:prstGeom prst="rect">
            <a:avLst/>
          </a:prstGeom>
        </p:spPr>
      </p:pic>
      <p:sp>
        <p:nvSpPr>
          <p:cNvPr id="19" name="Slide Number Placeholder 1">
            <a:extLst>
              <a:ext uri="{FF2B5EF4-FFF2-40B4-BE49-F238E27FC236}">
                <a16:creationId xmlns:a16="http://schemas.microsoft.com/office/drawing/2014/main" id="{1F65EE81-3254-F12A-2E79-33AC0A834A0F}"/>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D87548-476F-4A3D-9FCA-1E76DDFE1883}" type="slidenum">
              <a:rPr lang="en-US" sz="1200" smtClean="0"/>
              <a:pPr algn="r"/>
              <a:t>25</a:t>
            </a:fld>
            <a:endParaRPr lang="en-US" sz="1200" dirty="0"/>
          </a:p>
        </p:txBody>
      </p:sp>
      <p:sp>
        <p:nvSpPr>
          <p:cNvPr id="3" name="Tijdelijke aanduiding voor datum 2">
            <a:extLst>
              <a:ext uri="{FF2B5EF4-FFF2-40B4-BE49-F238E27FC236}">
                <a16:creationId xmlns:a16="http://schemas.microsoft.com/office/drawing/2014/main" id="{DDF41DAC-A128-011A-FF82-81A47F82F7BE}"/>
              </a:ext>
            </a:extLst>
          </p:cNvPr>
          <p:cNvSpPr>
            <a:spLocks noGrp="1"/>
          </p:cNvSpPr>
          <p:nvPr>
            <p:ph type="dt" sz="half" idx="10"/>
          </p:nvPr>
        </p:nvSpPr>
        <p:spPr/>
        <p:txBody>
          <a:bodyPr/>
          <a:lstStyle/>
          <a:p>
            <a:fld id="{9527BEDB-9205-4C46-8EC0-FB0639127137}" type="datetime1">
              <a:rPr lang="nl-BE" smtClean="0"/>
              <a:t>23/09/2022</a:t>
            </a:fld>
            <a:endParaRPr lang="nl-NL"/>
          </a:p>
        </p:txBody>
      </p:sp>
    </p:spTree>
    <p:extLst>
      <p:ext uri="{BB962C8B-B14F-4D97-AF65-F5344CB8AC3E}">
        <p14:creationId xmlns:p14="http://schemas.microsoft.com/office/powerpoint/2010/main" val="354833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echte verbindingslijn met pijl 16">
            <a:extLst>
              <a:ext uri="{FF2B5EF4-FFF2-40B4-BE49-F238E27FC236}">
                <a16:creationId xmlns:a16="http://schemas.microsoft.com/office/drawing/2014/main" id="{43DFF6E4-EB58-B39E-3849-190722EE442E}"/>
              </a:ext>
            </a:extLst>
          </p:cNvPr>
          <p:cNvCxnSpPr>
            <a:cxnSpLocks/>
          </p:cNvCxnSpPr>
          <p:nvPr/>
        </p:nvCxnSpPr>
        <p:spPr>
          <a:xfrm flipH="1" flipV="1">
            <a:off x="5873283" y="1810030"/>
            <a:ext cx="4504431" cy="2009945"/>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6" name="Rechte verbindingslijn met pijl 15">
            <a:extLst>
              <a:ext uri="{FF2B5EF4-FFF2-40B4-BE49-F238E27FC236}">
                <a16:creationId xmlns:a16="http://schemas.microsoft.com/office/drawing/2014/main" id="{763E0EAE-62B0-3E67-515A-72E0710B8E49}"/>
              </a:ext>
            </a:extLst>
          </p:cNvPr>
          <p:cNvCxnSpPr>
            <a:cxnSpLocks/>
          </p:cNvCxnSpPr>
          <p:nvPr/>
        </p:nvCxnSpPr>
        <p:spPr>
          <a:xfrm>
            <a:off x="5725742" y="2537616"/>
            <a:ext cx="4558696" cy="213916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pic>
        <p:nvPicPr>
          <p:cNvPr id="4" name="Afbeelding 3" descr="Zakenvrouw die lacht met armen gekruist">
            <a:extLst>
              <a:ext uri="{FF2B5EF4-FFF2-40B4-BE49-F238E27FC236}">
                <a16:creationId xmlns:a16="http://schemas.microsoft.com/office/drawing/2014/main" id="{4C182640-FEFE-5E72-6037-38253ED593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61135" y="817339"/>
            <a:ext cx="643344" cy="2520000"/>
          </a:xfrm>
          <a:prstGeom prst="rect">
            <a:avLst/>
          </a:prstGeom>
        </p:spPr>
      </p:pic>
      <p:pic>
        <p:nvPicPr>
          <p:cNvPr id="5" name="Afbeelding 4" descr="Jonge zakenman handen aan de voorkant">
            <a:extLst>
              <a:ext uri="{FF2B5EF4-FFF2-40B4-BE49-F238E27FC236}">
                <a16:creationId xmlns:a16="http://schemas.microsoft.com/office/drawing/2014/main" id="{1342BD48-31F3-0AC9-7B6D-7B0787BC9A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368675">
            <a:off x="7278615" y="1675919"/>
            <a:ext cx="934640" cy="2520000"/>
          </a:xfrm>
          <a:prstGeom prst="rect">
            <a:avLst/>
          </a:prstGeom>
        </p:spPr>
      </p:pic>
      <p:pic>
        <p:nvPicPr>
          <p:cNvPr id="6" name="Afbeelding 5" descr="Zakenvrouw die lacht met armen gekruist">
            <a:extLst>
              <a:ext uri="{FF2B5EF4-FFF2-40B4-BE49-F238E27FC236}">
                <a16:creationId xmlns:a16="http://schemas.microsoft.com/office/drawing/2014/main" id="{FB6E6205-738C-DCA1-1596-30419C5F10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23766" y="1370843"/>
            <a:ext cx="643344" cy="2520000"/>
          </a:xfrm>
          <a:prstGeom prst="rect">
            <a:avLst/>
          </a:prstGeom>
        </p:spPr>
      </p:pic>
      <p:pic>
        <p:nvPicPr>
          <p:cNvPr id="8" name="Afbeelding 7" descr="Mensen die op blauwe stoelen zitten">
            <a:extLst>
              <a:ext uri="{FF2B5EF4-FFF2-40B4-BE49-F238E27FC236}">
                <a16:creationId xmlns:a16="http://schemas.microsoft.com/office/drawing/2014/main" id="{3F91EDE1-975B-D2B4-36FA-812311E86FA8}"/>
              </a:ext>
            </a:extLst>
          </p:cNvPr>
          <p:cNvPicPr>
            <a:picLocks noChangeAspect="1"/>
          </p:cNvPicPr>
          <p:nvPr/>
        </p:nvPicPr>
        <p:blipFill rotWithShape="1">
          <a:blip r:embed="rId4" cstate="print">
            <a:alphaModFix amt="87000"/>
            <a:extLst>
              <a:ext uri="{BEBA8EAE-BF5A-486C-A8C5-ECC9F3942E4B}">
                <a14:imgProps xmlns:a14="http://schemas.microsoft.com/office/drawing/2010/main">
                  <a14:imgLayer r:embed="rId5">
                    <a14:imgEffect>
                      <a14:saturation sat="52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986971" y="4238702"/>
            <a:ext cx="2877095" cy="1784627"/>
          </a:xfrm>
          <a:prstGeom prst="rect">
            <a:avLst/>
          </a:prstGeom>
        </p:spPr>
      </p:pic>
      <p:pic>
        <p:nvPicPr>
          <p:cNvPr id="10" name="Afbeelding 9" descr="Jonge zakenman schrijft">
            <a:extLst>
              <a:ext uri="{FF2B5EF4-FFF2-40B4-BE49-F238E27FC236}">
                <a16:creationId xmlns:a16="http://schemas.microsoft.com/office/drawing/2014/main" id="{0FAD38C7-0691-9198-21E3-26FE2B7E8D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61480" y="3503329"/>
            <a:ext cx="807308" cy="2520000"/>
          </a:xfrm>
          <a:prstGeom prst="rect">
            <a:avLst/>
          </a:prstGeom>
        </p:spPr>
      </p:pic>
      <p:cxnSp>
        <p:nvCxnSpPr>
          <p:cNvPr id="12" name="Rechte verbindingslijn met pijl 11">
            <a:extLst>
              <a:ext uri="{FF2B5EF4-FFF2-40B4-BE49-F238E27FC236}">
                <a16:creationId xmlns:a16="http://schemas.microsoft.com/office/drawing/2014/main" id="{4FCD470B-9FF1-6D89-8D01-4A11E4F29C08}"/>
              </a:ext>
            </a:extLst>
          </p:cNvPr>
          <p:cNvCxnSpPr/>
          <p:nvPr/>
        </p:nvCxnSpPr>
        <p:spPr>
          <a:xfrm flipH="1">
            <a:off x="4209143" y="5399314"/>
            <a:ext cx="6168571"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4" name="Rechte verbindingslijn met pijl 13">
            <a:extLst>
              <a:ext uri="{FF2B5EF4-FFF2-40B4-BE49-F238E27FC236}">
                <a16:creationId xmlns:a16="http://schemas.microsoft.com/office/drawing/2014/main" id="{69FE6416-2642-C161-17B1-A67E17F9E74D}"/>
              </a:ext>
            </a:extLst>
          </p:cNvPr>
          <p:cNvCxnSpPr/>
          <p:nvPr/>
        </p:nvCxnSpPr>
        <p:spPr>
          <a:xfrm flipH="1">
            <a:off x="1611086" y="1766890"/>
            <a:ext cx="3323771" cy="2630939"/>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22" name="Tekstvak 21">
            <a:extLst>
              <a:ext uri="{FF2B5EF4-FFF2-40B4-BE49-F238E27FC236}">
                <a16:creationId xmlns:a16="http://schemas.microsoft.com/office/drawing/2014/main" id="{0FC1EB56-4662-CDAA-78B3-2D02D0C6B5AB}"/>
              </a:ext>
            </a:extLst>
          </p:cNvPr>
          <p:cNvSpPr txBox="1"/>
          <p:nvPr/>
        </p:nvSpPr>
        <p:spPr>
          <a:xfrm>
            <a:off x="2740639" y="307226"/>
            <a:ext cx="5734775" cy="369332"/>
          </a:xfrm>
          <a:prstGeom prst="rect">
            <a:avLst/>
          </a:prstGeom>
          <a:noFill/>
        </p:spPr>
        <p:txBody>
          <a:bodyPr wrap="none" rtlCol="0">
            <a:spAutoFit/>
          </a:bodyPr>
          <a:lstStyle/>
          <a:p>
            <a:r>
              <a:rPr lang="nl-BE" dirty="0"/>
              <a:t>Persoon die al dan niet vermeende invloed kan aanwenden</a:t>
            </a:r>
          </a:p>
        </p:txBody>
      </p:sp>
      <p:sp>
        <p:nvSpPr>
          <p:cNvPr id="24" name="Tekstvak 23">
            <a:extLst>
              <a:ext uri="{FF2B5EF4-FFF2-40B4-BE49-F238E27FC236}">
                <a16:creationId xmlns:a16="http://schemas.microsoft.com/office/drawing/2014/main" id="{5F68765D-A1E8-CEE3-6D11-BB674C9EF0A8}"/>
              </a:ext>
            </a:extLst>
          </p:cNvPr>
          <p:cNvSpPr txBox="1"/>
          <p:nvPr/>
        </p:nvSpPr>
        <p:spPr>
          <a:xfrm>
            <a:off x="6079037" y="5225854"/>
            <a:ext cx="3161186" cy="646331"/>
          </a:xfrm>
          <a:prstGeom prst="rect">
            <a:avLst/>
          </a:prstGeom>
          <a:solidFill>
            <a:schemeClr val="bg1"/>
          </a:solidFill>
        </p:spPr>
        <p:txBody>
          <a:bodyPr wrap="none" rtlCol="0">
            <a:spAutoFit/>
          </a:bodyPr>
          <a:lstStyle/>
          <a:p>
            <a:r>
              <a:rPr lang="nl-BE" dirty="0">
                <a:solidFill>
                  <a:schemeClr val="tx2"/>
                </a:solidFill>
              </a:rPr>
              <a:t>Beoogt een bepaalde handeling</a:t>
            </a:r>
          </a:p>
          <a:p>
            <a:r>
              <a:rPr lang="nl-BE" dirty="0">
                <a:solidFill>
                  <a:schemeClr val="tx2"/>
                </a:solidFill>
              </a:rPr>
              <a:t>of een onthouding</a:t>
            </a:r>
          </a:p>
        </p:txBody>
      </p:sp>
      <p:sp>
        <p:nvSpPr>
          <p:cNvPr id="25" name="Tekstvak 24">
            <a:extLst>
              <a:ext uri="{FF2B5EF4-FFF2-40B4-BE49-F238E27FC236}">
                <a16:creationId xmlns:a16="http://schemas.microsoft.com/office/drawing/2014/main" id="{9E485833-5B5B-B716-DCBB-FEA47926A86A}"/>
              </a:ext>
            </a:extLst>
          </p:cNvPr>
          <p:cNvSpPr txBox="1"/>
          <p:nvPr/>
        </p:nvSpPr>
        <p:spPr>
          <a:xfrm>
            <a:off x="2643360" y="2815002"/>
            <a:ext cx="2009846" cy="646331"/>
          </a:xfrm>
          <a:prstGeom prst="rect">
            <a:avLst/>
          </a:prstGeom>
          <a:solidFill>
            <a:schemeClr val="bg1"/>
          </a:solidFill>
        </p:spPr>
        <p:txBody>
          <a:bodyPr wrap="none" rtlCol="0">
            <a:spAutoFit/>
          </a:bodyPr>
          <a:lstStyle/>
          <a:p>
            <a:r>
              <a:rPr lang="nl-BE" dirty="0">
                <a:solidFill>
                  <a:schemeClr val="accent6">
                    <a:lumMod val="75000"/>
                  </a:schemeClr>
                </a:solidFill>
              </a:rPr>
              <a:t>Uitoefening van de </a:t>
            </a:r>
          </a:p>
          <a:p>
            <a:r>
              <a:rPr lang="nl-BE" dirty="0">
                <a:solidFill>
                  <a:schemeClr val="accent6">
                    <a:lumMod val="75000"/>
                  </a:schemeClr>
                </a:solidFill>
              </a:rPr>
              <a:t>invloed</a:t>
            </a:r>
          </a:p>
        </p:txBody>
      </p:sp>
      <p:sp>
        <p:nvSpPr>
          <p:cNvPr id="26" name="Tekstvak 25">
            <a:extLst>
              <a:ext uri="{FF2B5EF4-FFF2-40B4-BE49-F238E27FC236}">
                <a16:creationId xmlns:a16="http://schemas.microsoft.com/office/drawing/2014/main" id="{C13DF0A3-FBF8-E0DE-8B32-A488F4001BDB}"/>
              </a:ext>
            </a:extLst>
          </p:cNvPr>
          <p:cNvSpPr txBox="1"/>
          <p:nvPr/>
        </p:nvSpPr>
        <p:spPr>
          <a:xfrm>
            <a:off x="1977418" y="4054036"/>
            <a:ext cx="1820307" cy="369332"/>
          </a:xfrm>
          <a:prstGeom prst="rect">
            <a:avLst/>
          </a:prstGeom>
          <a:noFill/>
        </p:spPr>
        <p:txBody>
          <a:bodyPr wrap="none" rtlCol="0">
            <a:spAutoFit/>
          </a:bodyPr>
          <a:lstStyle/>
          <a:p>
            <a:r>
              <a:rPr lang="nl-BE" dirty="0"/>
              <a:t>Beslissingsorgaan</a:t>
            </a:r>
          </a:p>
        </p:txBody>
      </p:sp>
      <p:sp>
        <p:nvSpPr>
          <p:cNvPr id="27" name="Tekstvak 26">
            <a:extLst>
              <a:ext uri="{FF2B5EF4-FFF2-40B4-BE49-F238E27FC236}">
                <a16:creationId xmlns:a16="http://schemas.microsoft.com/office/drawing/2014/main" id="{468B81DE-0C47-7E9D-02AD-01A5A4DFFDC3}"/>
              </a:ext>
            </a:extLst>
          </p:cNvPr>
          <p:cNvSpPr txBox="1"/>
          <p:nvPr/>
        </p:nvSpPr>
        <p:spPr>
          <a:xfrm>
            <a:off x="6066434" y="2698799"/>
            <a:ext cx="1127873" cy="646331"/>
          </a:xfrm>
          <a:prstGeom prst="rect">
            <a:avLst/>
          </a:prstGeom>
          <a:solidFill>
            <a:schemeClr val="bg1"/>
          </a:solidFill>
        </p:spPr>
        <p:txBody>
          <a:bodyPr wrap="none" rtlCol="0">
            <a:spAutoFit/>
          </a:bodyPr>
          <a:lstStyle/>
          <a:p>
            <a:r>
              <a:rPr lang="nl-BE" dirty="0">
                <a:solidFill>
                  <a:schemeClr val="accent2">
                    <a:lumMod val="75000"/>
                  </a:schemeClr>
                </a:solidFill>
              </a:rPr>
              <a:t>PASSIEF – </a:t>
            </a:r>
          </a:p>
          <a:p>
            <a:r>
              <a:rPr lang="nl-BE" dirty="0">
                <a:solidFill>
                  <a:schemeClr val="accent2">
                    <a:lumMod val="75000"/>
                  </a:schemeClr>
                </a:solidFill>
              </a:rPr>
              <a:t>vraag</a:t>
            </a:r>
          </a:p>
        </p:txBody>
      </p:sp>
      <p:sp>
        <p:nvSpPr>
          <p:cNvPr id="28" name="Tekstvak 27">
            <a:extLst>
              <a:ext uri="{FF2B5EF4-FFF2-40B4-BE49-F238E27FC236}">
                <a16:creationId xmlns:a16="http://schemas.microsoft.com/office/drawing/2014/main" id="{DD9CF333-8B85-B81A-61B1-165B16984E33}"/>
              </a:ext>
            </a:extLst>
          </p:cNvPr>
          <p:cNvSpPr txBox="1"/>
          <p:nvPr/>
        </p:nvSpPr>
        <p:spPr>
          <a:xfrm>
            <a:off x="9015299" y="3202987"/>
            <a:ext cx="1049775" cy="646331"/>
          </a:xfrm>
          <a:prstGeom prst="rect">
            <a:avLst/>
          </a:prstGeom>
          <a:solidFill>
            <a:schemeClr val="bg1"/>
          </a:solidFill>
        </p:spPr>
        <p:txBody>
          <a:bodyPr wrap="none" rtlCol="0">
            <a:spAutoFit/>
          </a:bodyPr>
          <a:lstStyle/>
          <a:p>
            <a:r>
              <a:rPr lang="nl-BE" dirty="0">
                <a:solidFill>
                  <a:schemeClr val="accent2">
                    <a:lumMod val="75000"/>
                  </a:schemeClr>
                </a:solidFill>
              </a:rPr>
              <a:t>ACTIEF – </a:t>
            </a:r>
          </a:p>
          <a:p>
            <a:r>
              <a:rPr lang="nl-BE" dirty="0">
                <a:solidFill>
                  <a:schemeClr val="accent2">
                    <a:lumMod val="75000"/>
                  </a:schemeClr>
                </a:solidFill>
              </a:rPr>
              <a:t>voorstel</a:t>
            </a:r>
          </a:p>
        </p:txBody>
      </p:sp>
      <p:sp>
        <p:nvSpPr>
          <p:cNvPr id="29" name="Bijschrift: gebogen lijn 28">
            <a:extLst>
              <a:ext uri="{FF2B5EF4-FFF2-40B4-BE49-F238E27FC236}">
                <a16:creationId xmlns:a16="http://schemas.microsoft.com/office/drawing/2014/main" id="{0E55278E-D69A-719F-43F6-002465A9A94E}"/>
              </a:ext>
            </a:extLst>
          </p:cNvPr>
          <p:cNvSpPr/>
          <p:nvPr/>
        </p:nvSpPr>
        <p:spPr>
          <a:xfrm>
            <a:off x="9618587" y="1370843"/>
            <a:ext cx="1528132" cy="418722"/>
          </a:xfrm>
          <a:prstGeom prst="borderCallout2">
            <a:avLst>
              <a:gd name="adj1" fmla="val 22216"/>
              <a:gd name="adj2" fmla="val -823"/>
              <a:gd name="adj3" fmla="val 18750"/>
              <a:gd name="adj4" fmla="val -16667"/>
              <a:gd name="adj5" fmla="val 188759"/>
              <a:gd name="adj6" fmla="val -704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Pact</a:t>
            </a:r>
          </a:p>
        </p:txBody>
      </p:sp>
      <p:sp>
        <p:nvSpPr>
          <p:cNvPr id="30" name="Bijschrift: lijn 29">
            <a:extLst>
              <a:ext uri="{FF2B5EF4-FFF2-40B4-BE49-F238E27FC236}">
                <a16:creationId xmlns:a16="http://schemas.microsoft.com/office/drawing/2014/main" id="{CB51EABA-5C45-6E4A-B5F2-9100107E7C07}"/>
              </a:ext>
            </a:extLst>
          </p:cNvPr>
          <p:cNvSpPr/>
          <p:nvPr/>
        </p:nvSpPr>
        <p:spPr>
          <a:xfrm>
            <a:off x="10122731" y="2588393"/>
            <a:ext cx="1528132" cy="418722"/>
          </a:xfrm>
          <a:prstGeom prst="borderCallout1">
            <a:avLst>
              <a:gd name="adj1" fmla="val 99182"/>
              <a:gd name="adj2" fmla="val 36455"/>
              <a:gd name="adj3" fmla="val 252758"/>
              <a:gd name="adj4" fmla="val -19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Eender</a:t>
            </a:r>
          </a:p>
        </p:txBody>
      </p:sp>
      <p:sp>
        <p:nvSpPr>
          <p:cNvPr id="20" name="Slide Number Placeholder 1">
            <a:extLst>
              <a:ext uri="{FF2B5EF4-FFF2-40B4-BE49-F238E27FC236}">
                <a16:creationId xmlns:a16="http://schemas.microsoft.com/office/drawing/2014/main" id="{10FA1A8E-83E0-3F3B-83E2-DC34BD9A8439}"/>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D87548-476F-4A3D-9FCA-1E76DDFE1883}" type="slidenum">
              <a:rPr lang="en-US" sz="1200" smtClean="0"/>
              <a:pPr algn="r"/>
              <a:t>26</a:t>
            </a:fld>
            <a:endParaRPr lang="en-US" sz="1200" dirty="0"/>
          </a:p>
        </p:txBody>
      </p:sp>
      <p:sp>
        <p:nvSpPr>
          <p:cNvPr id="3" name="Tijdelijke aanduiding voor datum 2">
            <a:extLst>
              <a:ext uri="{FF2B5EF4-FFF2-40B4-BE49-F238E27FC236}">
                <a16:creationId xmlns:a16="http://schemas.microsoft.com/office/drawing/2014/main" id="{29612BDF-BF3B-A966-1C81-8A78899D64C0}"/>
              </a:ext>
            </a:extLst>
          </p:cNvPr>
          <p:cNvSpPr>
            <a:spLocks noGrp="1"/>
          </p:cNvSpPr>
          <p:nvPr>
            <p:ph type="dt" sz="half" idx="10"/>
          </p:nvPr>
        </p:nvSpPr>
        <p:spPr/>
        <p:txBody>
          <a:bodyPr/>
          <a:lstStyle/>
          <a:p>
            <a:fld id="{981F6FB2-0B78-4220-BE76-81B6FDF476FE}" type="datetime1">
              <a:rPr lang="nl-BE" smtClean="0"/>
              <a:t>23/09/2022</a:t>
            </a:fld>
            <a:endParaRPr lang="nl-NL"/>
          </a:p>
        </p:txBody>
      </p:sp>
    </p:spTree>
    <p:extLst>
      <p:ext uri="{BB962C8B-B14F-4D97-AF65-F5344CB8AC3E}">
        <p14:creationId xmlns:p14="http://schemas.microsoft.com/office/powerpoint/2010/main" val="3184655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r>
              <a:rPr lang="nl-NL" dirty="0"/>
              <a:t>Publieke omkoping:</a:t>
            </a:r>
          </a:p>
          <a:p>
            <a:pPr lvl="1"/>
            <a:endParaRPr lang="nl-NL" dirty="0"/>
          </a:p>
          <a:p>
            <a:pPr lvl="1"/>
            <a:r>
              <a:rPr lang="nl-NL" dirty="0"/>
              <a:t>Passieve (art. 246 Sw. § 1 en 3)</a:t>
            </a:r>
          </a:p>
          <a:p>
            <a:pPr lvl="2"/>
            <a:r>
              <a:rPr lang="nl-BE" dirty="0">
                <a:effectLst/>
                <a:latin typeface="FranklinGothic URW Light"/>
                <a:ea typeface="Calibri" panose="020F0502020204030204" pitchFamily="34" charset="0"/>
                <a:cs typeface="Times New Roman" panose="02020603050405020304" pitchFamily="18" charset="0"/>
              </a:rPr>
              <a:t>“</a:t>
            </a:r>
            <a:r>
              <a:rPr lang="nl-BE" i="1" dirty="0"/>
              <a:t>§ 1: Passieve omkoping bestaat in het feit dat een persoon die een openbaar ambt uitoefent, rechtstreeks of door tussenpersonen, voor zichzelf of voor een derde, een aanbod, een belofte of een voordeel van welke aard dan ook vraagt, aanneemt of ontvangt om een van de in artikel 247 bedoelde gedragingen aan te nemen”</a:t>
            </a:r>
          </a:p>
          <a:p>
            <a:pPr lvl="2"/>
            <a:r>
              <a:rPr lang="nl-BE" i="1" dirty="0">
                <a:effectLst/>
                <a:latin typeface="FranklinGothic URW Light"/>
              </a:rPr>
              <a:t>§3 </a:t>
            </a:r>
            <a:r>
              <a:rPr lang="nl-BE" i="1" dirty="0"/>
              <a:t>Met een persoon die een openbaar ambt uitoefent in de zin van dit artikel wordt gelijkgesteld elke persoon die zich kandidaat heeft gesteld voor een dergelijk ambt, die doet geloven een dergelijk ambt te zullen uitoefenen of die, door gebruik te maken van valse hoedanigheden, doet geloven een dergelijk ambt uit te oefenen.”</a:t>
            </a:r>
          </a:p>
          <a:p>
            <a:pPr lvl="1"/>
            <a:endParaRPr lang="nl-BE" dirty="0">
              <a:latin typeface="FranklinGothic URW Light"/>
            </a:endParaRPr>
          </a:p>
          <a:p>
            <a:pPr lvl="1"/>
            <a:r>
              <a:rPr lang="nl-BE" dirty="0">
                <a:latin typeface="FranklinGothic URW Light"/>
              </a:rPr>
              <a:t>Actieve (art. 246 § 2 Sw.)</a:t>
            </a:r>
          </a:p>
          <a:p>
            <a:pPr lvl="2"/>
            <a:r>
              <a:rPr lang="nl-BE" dirty="0">
                <a:effectLst/>
                <a:latin typeface="FranklinGothic URW Light"/>
              </a:rPr>
              <a:t>“</a:t>
            </a:r>
            <a:r>
              <a:rPr lang="nl-BE" i="1" dirty="0"/>
              <a:t>bestaat in het rechtstreeks of door tussenpersonen voorstellen aan een persoon die een openbaar ambt uitoefent, van een aanbod, een belofte of een voordeel van welke aard dan ook voor zichzelf of voor een derde om een van de in artikel 247 bedoelde gedragingen aan te nemen</a:t>
            </a:r>
            <a:r>
              <a:rPr lang="nl-BE" dirty="0">
                <a:effectLst/>
                <a:latin typeface="FranklinGothic URW Light"/>
              </a:rPr>
              <a:t>”</a:t>
            </a:r>
          </a:p>
        </p:txBody>
      </p:sp>
      <p:sp>
        <p:nvSpPr>
          <p:cNvPr id="6" name="Tijdelijke aanduiding voor datum 5">
            <a:extLst>
              <a:ext uri="{FF2B5EF4-FFF2-40B4-BE49-F238E27FC236}">
                <a16:creationId xmlns:a16="http://schemas.microsoft.com/office/drawing/2014/main" id="{4B51DC23-4889-A976-B7D3-96FA09C8FE97}"/>
              </a:ext>
            </a:extLst>
          </p:cNvPr>
          <p:cNvSpPr>
            <a:spLocks noGrp="1"/>
          </p:cNvSpPr>
          <p:nvPr>
            <p:ph type="dt" sz="half" idx="10"/>
          </p:nvPr>
        </p:nvSpPr>
        <p:spPr/>
        <p:txBody>
          <a:bodyPr/>
          <a:lstStyle/>
          <a:p>
            <a:fld id="{22EE2A18-8148-4CC3-9556-CDA325609463}"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D89610AC-590C-1CDB-CE64-FE9BA41D9130}"/>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27</a:t>
            </a:fld>
            <a:endParaRPr lang="nl-NL" sz="1100" dirty="0"/>
          </a:p>
        </p:txBody>
      </p:sp>
    </p:spTree>
    <p:extLst>
      <p:ext uri="{BB962C8B-B14F-4D97-AF65-F5344CB8AC3E}">
        <p14:creationId xmlns:p14="http://schemas.microsoft.com/office/powerpoint/2010/main" val="713765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257300"/>
            <a:ext cx="10515600" cy="4343400"/>
          </a:xfrm>
        </p:spPr>
        <p:txBody>
          <a:bodyPr/>
          <a:lstStyle/>
          <a:p>
            <a:pPr lvl="1"/>
            <a:r>
              <a:rPr lang="nl-NL" dirty="0">
                <a:latin typeface="FranklinGothic URW Light"/>
              </a:rPr>
              <a:t>Constitutieve bestanddelen </a:t>
            </a:r>
            <a:r>
              <a:rPr lang="nl-NL" b="1" u="sng" dirty="0">
                <a:latin typeface="FranklinGothic URW Light"/>
              </a:rPr>
              <a:t>passieve</a:t>
            </a:r>
            <a:r>
              <a:rPr lang="nl-NL" dirty="0">
                <a:latin typeface="FranklinGothic URW Light"/>
              </a:rPr>
              <a:t> omkoping:</a:t>
            </a:r>
          </a:p>
          <a:p>
            <a:pPr lvl="2"/>
            <a:r>
              <a:rPr lang="nl-BE" dirty="0">
                <a:latin typeface="FranklinGothic URW Light"/>
              </a:rPr>
              <a:t>Dader: </a:t>
            </a:r>
          </a:p>
          <a:p>
            <a:pPr lvl="3"/>
            <a:r>
              <a:rPr lang="nl-BE" dirty="0">
                <a:latin typeface="FranklinGothic URW Light"/>
              </a:rPr>
              <a:t>Een persoon die een openbaar ambt uitoefent (wettelijke toerekening)</a:t>
            </a:r>
          </a:p>
          <a:p>
            <a:pPr lvl="3"/>
            <a:r>
              <a:rPr lang="nl-BE" dirty="0">
                <a:latin typeface="FranklinGothic URW Light"/>
              </a:rPr>
              <a:t>(Pro memorie gelijkgestelden: zie art. 246, § 3 Sw.)</a:t>
            </a:r>
          </a:p>
          <a:p>
            <a:pPr lvl="2"/>
            <a:r>
              <a:rPr lang="nl-BE" dirty="0">
                <a:latin typeface="FranklinGothic URW Light"/>
              </a:rPr>
              <a:t>Materieel bestanddeel:</a:t>
            </a:r>
          </a:p>
          <a:p>
            <a:pPr lvl="3"/>
            <a:r>
              <a:rPr lang="nl-BE" u="sng" dirty="0">
                <a:latin typeface="FranklinGothic URW Light"/>
              </a:rPr>
              <a:t>De aanleiding </a:t>
            </a:r>
            <a:r>
              <a:rPr lang="nl-BE" i="1" dirty="0">
                <a:latin typeface="FranklinGothic URW Light"/>
              </a:rPr>
              <a:t>– “rechtstreeks of door tussenpersonen (…) vragen, aannemen of ontvangen</a:t>
            </a:r>
            <a:r>
              <a:rPr lang="nl-BE" dirty="0">
                <a:latin typeface="FranklinGothic URW Light"/>
              </a:rPr>
              <a:t>”</a:t>
            </a:r>
          </a:p>
          <a:p>
            <a:pPr lvl="4"/>
            <a:r>
              <a:rPr lang="nl-BE" dirty="0">
                <a:latin typeface="FranklinGothic URW Light"/>
              </a:rPr>
              <a:t>hoeft niet voor zichzelf te zijn</a:t>
            </a:r>
          </a:p>
          <a:p>
            <a:pPr lvl="4"/>
            <a:r>
              <a:rPr lang="nl-BE" dirty="0">
                <a:latin typeface="FranklinGothic URW Light"/>
              </a:rPr>
              <a:t>vraag moet niet gevolgd worden door aanbod (en </a:t>
            </a:r>
            <a:r>
              <a:rPr lang="nl-BE" i="1" dirty="0">
                <a:latin typeface="FranklinGothic URW Light"/>
              </a:rPr>
              <a:t>vice versa</a:t>
            </a:r>
            <a:r>
              <a:rPr lang="nl-BE" dirty="0">
                <a:latin typeface="FranklinGothic URW Light"/>
              </a:rPr>
              <a:t>)</a:t>
            </a:r>
          </a:p>
          <a:p>
            <a:pPr lvl="4"/>
            <a:r>
              <a:rPr lang="nl-BE" dirty="0">
                <a:latin typeface="FranklinGothic URW Light"/>
              </a:rPr>
              <a:t>geen effectieve overhandiging vereist </a:t>
            </a:r>
            <a:r>
              <a:rPr lang="nl-BE" dirty="0">
                <a:latin typeface="FranklinGothic URW Light"/>
                <a:sym typeface="Wingdings" panose="05000000000000000000" pitchFamily="2" charset="2"/>
              </a:rPr>
              <a:t> </a:t>
            </a:r>
            <a:r>
              <a:rPr lang="nl-BE" dirty="0">
                <a:latin typeface="FranklinGothic URW Light"/>
              </a:rPr>
              <a:t>‘erover praten’ kan dus volstaan</a:t>
            </a:r>
          </a:p>
          <a:p>
            <a:pPr lvl="3"/>
            <a:r>
              <a:rPr lang="nl-BE" u="sng" dirty="0">
                <a:latin typeface="FranklinGothic URW Light"/>
              </a:rPr>
              <a:t>Het middel </a:t>
            </a:r>
            <a:r>
              <a:rPr lang="nl-BE" i="1" dirty="0">
                <a:latin typeface="FranklinGothic URW Light"/>
              </a:rPr>
              <a:t>– “een aanbod, een belofte of een voordeel van welke aard dan ook”</a:t>
            </a:r>
          </a:p>
          <a:p>
            <a:pPr lvl="4"/>
            <a:r>
              <a:rPr lang="nl-BE" dirty="0">
                <a:latin typeface="FranklinGothic URW Light"/>
              </a:rPr>
              <a:t>Ruimst mogelijke omschrijving – omvang/waarde is irrelevant (bv. etentje/bos bloemen)</a:t>
            </a:r>
            <a:endParaRPr lang="nl-BE" i="1" dirty="0">
              <a:latin typeface="FranklinGothic URW Light"/>
            </a:endParaRPr>
          </a:p>
          <a:p>
            <a:pPr lvl="4"/>
            <a:r>
              <a:rPr lang="nl-BE" dirty="0">
                <a:latin typeface="FranklinGothic URW Light"/>
              </a:rPr>
              <a:t>Dekt alle voordelen van materiële (bv. geld, geschenken) en immateriële (bv. promotie) aard</a:t>
            </a:r>
          </a:p>
          <a:p>
            <a:pPr lvl="4"/>
            <a:r>
              <a:rPr lang="nl-BE" dirty="0">
                <a:latin typeface="FranklinGothic URW Light"/>
              </a:rPr>
              <a:t>Determinerend is niet de waarde maar het causaal verband met het beoogde doel, zijnde een specifiek gedrag teweegbrengen bij een persoon die een openbaar ambt uitoefent</a:t>
            </a:r>
            <a:endParaRPr lang="nl-BE" i="1" dirty="0">
              <a:latin typeface="FranklinGothic URW Light"/>
            </a:endParaRPr>
          </a:p>
          <a:p>
            <a:pPr lvl="3"/>
            <a:endParaRPr lang="nl-BE" dirty="0">
              <a:latin typeface="FranklinGothic URW Light"/>
            </a:endParaRPr>
          </a:p>
        </p:txBody>
      </p:sp>
      <p:sp>
        <p:nvSpPr>
          <p:cNvPr id="6" name="Tijdelijke aanduiding voor datum 5">
            <a:extLst>
              <a:ext uri="{FF2B5EF4-FFF2-40B4-BE49-F238E27FC236}">
                <a16:creationId xmlns:a16="http://schemas.microsoft.com/office/drawing/2014/main" id="{1EC5709A-68FC-B1FE-038B-8206D669CF6E}"/>
              </a:ext>
            </a:extLst>
          </p:cNvPr>
          <p:cNvSpPr>
            <a:spLocks noGrp="1"/>
          </p:cNvSpPr>
          <p:nvPr>
            <p:ph type="dt" sz="half" idx="10"/>
          </p:nvPr>
        </p:nvSpPr>
        <p:spPr/>
        <p:txBody>
          <a:bodyPr/>
          <a:lstStyle/>
          <a:p>
            <a:fld id="{1562EC32-6677-4C4B-8968-A20A117DBBBF}"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290095AB-69AD-97BF-D19B-8E743DBB885B}"/>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28</a:t>
            </a:fld>
            <a:endParaRPr lang="nl-NL" sz="1100" dirty="0"/>
          </a:p>
        </p:txBody>
      </p:sp>
    </p:spTree>
    <p:extLst>
      <p:ext uri="{BB962C8B-B14F-4D97-AF65-F5344CB8AC3E}">
        <p14:creationId xmlns:p14="http://schemas.microsoft.com/office/powerpoint/2010/main" val="426206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3"/>
            <a:r>
              <a:rPr lang="nl-BE" u="sng" dirty="0">
                <a:latin typeface="FranklinGothic URW Light"/>
              </a:rPr>
              <a:t>Het objectief (het doel)</a:t>
            </a:r>
            <a:r>
              <a:rPr lang="nl-BE" dirty="0">
                <a:latin typeface="FranklinGothic URW Light"/>
              </a:rPr>
              <a:t> – art. 247, § 1-3 Sw. – met het oog op (handeling die corruptie uitmaakt moet eraan voorafgaan!):</a:t>
            </a:r>
          </a:p>
          <a:p>
            <a:pPr lvl="4"/>
            <a:r>
              <a:rPr lang="nl-BE" dirty="0">
                <a:latin typeface="FranklinGothic URW Light"/>
              </a:rPr>
              <a:t>§ 1: </a:t>
            </a:r>
            <a:r>
              <a:rPr lang="nl-BE" i="1" dirty="0">
                <a:latin typeface="FranklinGothic URW Light"/>
              </a:rPr>
              <a:t>“een rechtmatige maar niet aan betaling onderworpen handeling van zijn ambt”</a:t>
            </a:r>
          </a:p>
          <a:p>
            <a:pPr lvl="4"/>
            <a:r>
              <a:rPr lang="nl-BE" dirty="0">
                <a:latin typeface="FranklinGothic URW Light"/>
              </a:rPr>
              <a:t>§ 2: </a:t>
            </a:r>
            <a:r>
              <a:rPr lang="nl-BE" i="1" dirty="0">
                <a:latin typeface="FranklinGothic URW Light"/>
              </a:rPr>
              <a:t>“een onrechtmatige handeling naar aanleiding van de uitoefening van zijn ambt of nalaten van een handeling die tot zijn ambtsplichten behoort”</a:t>
            </a:r>
          </a:p>
          <a:p>
            <a:pPr lvl="4"/>
            <a:r>
              <a:rPr lang="nl-BE" dirty="0">
                <a:latin typeface="FranklinGothic URW Light"/>
              </a:rPr>
              <a:t>§ 3: </a:t>
            </a:r>
            <a:r>
              <a:rPr lang="nl-BE" i="1" dirty="0">
                <a:latin typeface="FranklinGothic URW Light"/>
              </a:rPr>
              <a:t>“een misdaad of wanbedrijf naar aanleiding van de uitoefening van zijn ambt”</a:t>
            </a:r>
          </a:p>
          <a:p>
            <a:pPr lvl="4"/>
            <a:r>
              <a:rPr lang="nl-BE" dirty="0">
                <a:latin typeface="FranklinGothic URW Light"/>
              </a:rPr>
              <a:t>§4 : </a:t>
            </a:r>
            <a:r>
              <a:rPr lang="nl-BE" i="1" dirty="0">
                <a:latin typeface="FranklinGothic URW Light"/>
              </a:rPr>
              <a:t>“het gebruik (…) van de echte of vermeende invloed waarover hij uit hoofde van zijn ambt beschikt om een handeling van een openbare overheid of een openbaar bestuur of het nalaten van die handeling te verkrijgen” </a:t>
            </a:r>
            <a:r>
              <a:rPr lang="nl-BE" dirty="0">
                <a:latin typeface="FranklinGothic URW Light"/>
              </a:rPr>
              <a:t>(= zgn. ‘</a:t>
            </a:r>
            <a:r>
              <a:rPr lang="nl-BE" i="1" dirty="0">
                <a:latin typeface="FranklinGothic URW Light"/>
              </a:rPr>
              <a:t>traffic d’influence</a:t>
            </a:r>
            <a:r>
              <a:rPr lang="nl-BE" dirty="0">
                <a:latin typeface="FranklinGothic URW Light"/>
              </a:rPr>
              <a:t>’):</a:t>
            </a:r>
            <a:endParaRPr lang="nl-BE" i="1" dirty="0">
              <a:latin typeface="FranklinGothic URW Light"/>
            </a:endParaRPr>
          </a:p>
          <a:p>
            <a:pPr lvl="2"/>
            <a:endParaRPr lang="nl-BE" dirty="0">
              <a:latin typeface="FranklinGothic URW Light"/>
            </a:endParaRPr>
          </a:p>
          <a:p>
            <a:pPr lvl="2"/>
            <a:r>
              <a:rPr lang="nl-BE" dirty="0">
                <a:latin typeface="FranklinGothic URW Light"/>
              </a:rPr>
              <a:t>Moreel bestanddeel: algemeen opzet</a:t>
            </a:r>
          </a:p>
        </p:txBody>
      </p:sp>
      <p:sp>
        <p:nvSpPr>
          <p:cNvPr id="6" name="Tijdelijke aanduiding voor datum 5">
            <a:extLst>
              <a:ext uri="{FF2B5EF4-FFF2-40B4-BE49-F238E27FC236}">
                <a16:creationId xmlns:a16="http://schemas.microsoft.com/office/drawing/2014/main" id="{2E6425B6-1A70-BA78-8336-C413FFDAFE41}"/>
              </a:ext>
            </a:extLst>
          </p:cNvPr>
          <p:cNvSpPr>
            <a:spLocks noGrp="1"/>
          </p:cNvSpPr>
          <p:nvPr>
            <p:ph type="dt" sz="half" idx="10"/>
          </p:nvPr>
        </p:nvSpPr>
        <p:spPr/>
        <p:txBody>
          <a:bodyPr/>
          <a:lstStyle/>
          <a:p>
            <a:fld id="{34EB11A4-D13C-4BC4-A6D7-17BF5D702470}"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8114360C-15B5-F0BB-306C-74A072D03051}"/>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29</a:t>
            </a:fld>
            <a:endParaRPr lang="nl-NL" sz="1100" dirty="0"/>
          </a:p>
        </p:txBody>
      </p:sp>
    </p:spTree>
    <p:extLst>
      <p:ext uri="{BB962C8B-B14F-4D97-AF65-F5344CB8AC3E}">
        <p14:creationId xmlns:p14="http://schemas.microsoft.com/office/powerpoint/2010/main" val="135128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Inhoudstafel</a:t>
            </a:r>
            <a:r>
              <a:rPr lang="en-US" dirty="0"/>
              <a:t> </a:t>
            </a:r>
          </a:p>
        </p:txBody>
      </p:sp>
      <p:sp>
        <p:nvSpPr>
          <p:cNvPr id="4" name="Text Placeholder 3"/>
          <p:cNvSpPr>
            <a:spLocks noGrp="1"/>
          </p:cNvSpPr>
          <p:nvPr>
            <p:ph type="body" sz="quarter" idx="13"/>
          </p:nvPr>
        </p:nvSpPr>
        <p:spPr>
          <a:xfrm>
            <a:off x="838200" y="1257300"/>
            <a:ext cx="10515600" cy="4343400"/>
          </a:xfrm>
        </p:spPr>
        <p:txBody>
          <a:bodyPr/>
          <a:lstStyle/>
          <a:p>
            <a:r>
              <a:rPr lang="nl-NL" dirty="0"/>
              <a:t>Inleiding</a:t>
            </a:r>
          </a:p>
          <a:p>
            <a:r>
              <a:rPr lang="nl-NL" dirty="0"/>
              <a:t>Curator – Bondgenoot van het gerecht:</a:t>
            </a:r>
          </a:p>
          <a:p>
            <a:pPr lvl="1"/>
            <a:r>
              <a:rPr lang="nl-NL" dirty="0"/>
              <a:t>Informatie-uitwisseling</a:t>
            </a:r>
          </a:p>
          <a:p>
            <a:pPr lvl="1"/>
            <a:r>
              <a:rPr lang="nl-NL" dirty="0"/>
              <a:t>Monopolie van de burgerlijke vordering voor de strafrechter</a:t>
            </a:r>
          </a:p>
          <a:p>
            <a:r>
              <a:rPr lang="nl-NL" dirty="0"/>
              <a:t>Strafrechtelijke risico’s curator:</a:t>
            </a:r>
          </a:p>
          <a:p>
            <a:pPr lvl="1"/>
            <a:r>
              <a:rPr lang="nl-NL" dirty="0"/>
              <a:t>Specifiek misdrijf – ontrouw in het beheer (art. 489sexies Sw.)</a:t>
            </a:r>
          </a:p>
          <a:p>
            <a:pPr lvl="1"/>
            <a:r>
              <a:rPr lang="nl-NL" dirty="0"/>
              <a:t>Andere misdrijven uit het strafwetboek</a:t>
            </a:r>
          </a:p>
          <a:p>
            <a:pPr lvl="2"/>
            <a:r>
              <a:rPr lang="nl-NL" dirty="0"/>
              <a:t>Verduistering door een persoon die een openbaar ambt uitoefent (art. 240 Sw.)</a:t>
            </a:r>
          </a:p>
          <a:p>
            <a:pPr lvl="2"/>
            <a:r>
              <a:rPr lang="nl-NL" dirty="0"/>
              <a:t>Belangenneming (art. 245 Sw.)</a:t>
            </a:r>
          </a:p>
          <a:p>
            <a:pPr lvl="2"/>
            <a:r>
              <a:rPr lang="nl-BE" dirty="0"/>
              <a:t>Publieke omkoping</a:t>
            </a:r>
            <a:r>
              <a:rPr lang="nl-NL" dirty="0"/>
              <a:t> (art. 246 e.v. Sw.)</a:t>
            </a:r>
          </a:p>
          <a:p>
            <a:pPr lvl="2"/>
            <a:r>
              <a:rPr lang="nl-NL" dirty="0"/>
              <a:t>Valsheden (…)</a:t>
            </a:r>
          </a:p>
          <a:p>
            <a:pPr lvl="2"/>
            <a:r>
              <a:rPr lang="nl-NL" dirty="0"/>
              <a:t>Witwassen (art. 505 Sw.)</a:t>
            </a:r>
          </a:p>
          <a:p>
            <a:pPr lvl="2"/>
            <a:r>
              <a:rPr lang="nl-NL" dirty="0"/>
              <a:t>Lasterlijke aangifte</a:t>
            </a:r>
          </a:p>
          <a:p>
            <a:pPr lvl="2"/>
            <a:r>
              <a:rPr lang="nl-NL" dirty="0"/>
              <a:t>Strafbare deelneming</a:t>
            </a:r>
          </a:p>
          <a:p>
            <a:pPr lvl="2"/>
            <a:r>
              <a:rPr lang="nl-NL" dirty="0"/>
              <a:t>Misdrijven i.v.m. verderzetting exploitatie</a:t>
            </a:r>
          </a:p>
          <a:p>
            <a:pPr lvl="1"/>
            <a:endParaRPr lang="nl-NL" dirty="0"/>
          </a:p>
          <a:p>
            <a:pPr lvl="1"/>
            <a:endParaRPr lang="nl-NL" dirty="0"/>
          </a:p>
          <a:p>
            <a:pPr lvl="1"/>
            <a:endParaRPr lang="nl-NL" dirty="0"/>
          </a:p>
          <a:p>
            <a:pPr lvl="1"/>
            <a:endParaRPr lang="nl-NL" dirty="0"/>
          </a:p>
          <a:p>
            <a:pPr lvl="1"/>
            <a:endParaRPr lang="nl-NL" dirty="0"/>
          </a:p>
          <a:p>
            <a:endParaRPr lang="en-US" dirty="0"/>
          </a:p>
        </p:txBody>
      </p:sp>
      <p:sp>
        <p:nvSpPr>
          <p:cNvPr id="6" name="Tijdelijke aanduiding voor datum 5">
            <a:extLst>
              <a:ext uri="{FF2B5EF4-FFF2-40B4-BE49-F238E27FC236}">
                <a16:creationId xmlns:a16="http://schemas.microsoft.com/office/drawing/2014/main" id="{C2B5459D-1844-51B1-1CAE-243A086720C2}"/>
              </a:ext>
            </a:extLst>
          </p:cNvPr>
          <p:cNvSpPr>
            <a:spLocks noGrp="1"/>
          </p:cNvSpPr>
          <p:nvPr>
            <p:ph type="dt" sz="half" idx="10"/>
          </p:nvPr>
        </p:nvSpPr>
        <p:spPr/>
        <p:txBody>
          <a:bodyPr/>
          <a:lstStyle/>
          <a:p>
            <a:fld id="{107A8678-E3DB-465E-AF4B-73C1AEABB170}"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3B3836B7-77ED-DCC3-0530-BCF62F15284F}"/>
              </a:ext>
            </a:extLst>
          </p:cNvPr>
          <p:cNvSpPr>
            <a:spLocks noGrp="1"/>
          </p:cNvSpPr>
          <p:nvPr>
            <p:ph type="sldNum" sz="quarter" idx="11"/>
          </p:nvPr>
        </p:nvSpPr>
        <p:spPr>
          <a:xfrm>
            <a:off x="8610600" y="6387719"/>
            <a:ext cx="2743200" cy="342900"/>
          </a:xfrm>
        </p:spPr>
        <p:txBody>
          <a:bodyPr/>
          <a:lstStyle/>
          <a:p>
            <a:fld id="{B38FF561-C412-4D00-8348-8201C4A2C29E}" type="slidenum">
              <a:rPr lang="nl-NL" smtClean="0"/>
              <a:pPr/>
              <a:t>3</a:t>
            </a:fld>
            <a:endParaRPr lang="nl-NL"/>
          </a:p>
        </p:txBody>
      </p:sp>
    </p:spTree>
    <p:extLst>
      <p:ext uri="{BB962C8B-B14F-4D97-AF65-F5344CB8AC3E}">
        <p14:creationId xmlns:p14="http://schemas.microsoft.com/office/powerpoint/2010/main" val="90167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257300"/>
            <a:ext cx="10515600" cy="4343400"/>
          </a:xfrm>
        </p:spPr>
        <p:txBody>
          <a:bodyPr/>
          <a:lstStyle/>
          <a:p>
            <a:pPr lvl="1"/>
            <a:r>
              <a:rPr lang="nl-NL" dirty="0"/>
              <a:t>Constitutieve bestanddelen </a:t>
            </a:r>
            <a:r>
              <a:rPr lang="nl-NL" b="1" u="sng" dirty="0"/>
              <a:t>actieve</a:t>
            </a:r>
            <a:r>
              <a:rPr lang="nl-NL" dirty="0"/>
              <a:t> omkoping:</a:t>
            </a:r>
          </a:p>
          <a:p>
            <a:pPr lvl="2"/>
            <a:endParaRPr lang="nl-BE" dirty="0">
              <a:latin typeface="FranklinGothic URW Light"/>
            </a:endParaRPr>
          </a:p>
          <a:p>
            <a:pPr lvl="2"/>
            <a:r>
              <a:rPr lang="nl-BE" dirty="0">
                <a:latin typeface="FranklinGothic URW Light"/>
              </a:rPr>
              <a:t>Dader: e</a:t>
            </a:r>
            <a:r>
              <a:rPr lang="nl-BE" dirty="0"/>
              <a:t>ender wie</a:t>
            </a:r>
            <a:endParaRPr lang="nl-BE" dirty="0">
              <a:latin typeface="FranklinGothic URW Light"/>
            </a:endParaRPr>
          </a:p>
          <a:p>
            <a:pPr lvl="2"/>
            <a:endParaRPr lang="nl-BE" dirty="0">
              <a:latin typeface="FranklinGothic URW Light"/>
            </a:endParaRPr>
          </a:p>
          <a:p>
            <a:pPr lvl="2"/>
            <a:r>
              <a:rPr lang="nl-BE" dirty="0">
                <a:latin typeface="FranklinGothic URW Light"/>
              </a:rPr>
              <a:t>Materieel bestanddeel: tegenhanger van de passieve omkoping, nl. </a:t>
            </a:r>
            <a:r>
              <a:rPr lang="nl-BE" i="1" dirty="0"/>
              <a:t>“voorstellen</a:t>
            </a:r>
            <a:r>
              <a:rPr lang="nl-BE" dirty="0"/>
              <a:t>” of toekennen</a:t>
            </a:r>
            <a:endParaRPr lang="nl-BE" dirty="0">
              <a:latin typeface="FranklinGothic URW Light"/>
            </a:endParaRPr>
          </a:p>
          <a:p>
            <a:pPr lvl="2"/>
            <a:endParaRPr lang="nl-BE" dirty="0"/>
          </a:p>
          <a:p>
            <a:pPr lvl="2"/>
            <a:r>
              <a:rPr lang="nl-BE" dirty="0"/>
              <a:t>Moreel bestanddeel: algemeen opzet</a:t>
            </a:r>
          </a:p>
          <a:p>
            <a:pPr lvl="3"/>
            <a:endParaRPr lang="nl-BE" dirty="0">
              <a:latin typeface="FranklinGothic URW Light"/>
            </a:endParaRPr>
          </a:p>
        </p:txBody>
      </p:sp>
      <p:sp>
        <p:nvSpPr>
          <p:cNvPr id="6" name="Tijdelijke aanduiding voor datum 5">
            <a:extLst>
              <a:ext uri="{FF2B5EF4-FFF2-40B4-BE49-F238E27FC236}">
                <a16:creationId xmlns:a16="http://schemas.microsoft.com/office/drawing/2014/main" id="{FCC7FBD3-4F0F-F4D9-8CFE-59E5C32E4B0A}"/>
              </a:ext>
            </a:extLst>
          </p:cNvPr>
          <p:cNvSpPr>
            <a:spLocks noGrp="1"/>
          </p:cNvSpPr>
          <p:nvPr>
            <p:ph type="dt" sz="half" idx="10"/>
          </p:nvPr>
        </p:nvSpPr>
        <p:spPr/>
        <p:txBody>
          <a:bodyPr/>
          <a:lstStyle/>
          <a:p>
            <a:fld id="{67884DFC-6FDD-453C-8FBB-418905A591A2}"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4BD25C49-CA06-053F-9B0F-7DE704FDABEA}"/>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30</a:t>
            </a:fld>
            <a:endParaRPr lang="nl-NL" sz="1100" dirty="0"/>
          </a:p>
        </p:txBody>
      </p:sp>
    </p:spTree>
    <p:extLst>
      <p:ext uri="{BB962C8B-B14F-4D97-AF65-F5344CB8AC3E}">
        <p14:creationId xmlns:p14="http://schemas.microsoft.com/office/powerpoint/2010/main" val="2631652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51264"/>
            <a:ext cx="10515600" cy="4343400"/>
          </a:xfrm>
        </p:spPr>
        <p:txBody>
          <a:bodyPr/>
          <a:lstStyle/>
          <a:p>
            <a:pPr lvl="1"/>
            <a:r>
              <a:rPr lang="nl-NL" dirty="0">
                <a:latin typeface="FranklinGothic URW Light"/>
              </a:rPr>
              <a:t>Straffen:</a:t>
            </a:r>
          </a:p>
          <a:p>
            <a:pPr lvl="2"/>
            <a:r>
              <a:rPr lang="nl-BE" dirty="0">
                <a:latin typeface="FranklinGothic URW Light"/>
              </a:rPr>
              <a:t>minima-maxima ≠ naargelang doel omkoping of effectief stellen geviseerde handeling/nalaten (cf. art. 247 Sw.)</a:t>
            </a:r>
          </a:p>
          <a:p>
            <a:pPr lvl="3"/>
            <a:endParaRPr lang="nl-BE" dirty="0">
              <a:latin typeface="FranklinGothic URW Light"/>
            </a:endParaRPr>
          </a:p>
          <a:p>
            <a:pPr lvl="3"/>
            <a:r>
              <a:rPr lang="nl-BE" dirty="0">
                <a:latin typeface="FranklinGothic URW Light"/>
              </a:rPr>
              <a:t>§ 1: </a:t>
            </a:r>
            <a:r>
              <a:rPr lang="nl-BE" i="1" dirty="0">
                <a:latin typeface="FranklinGothic URW Light"/>
              </a:rPr>
              <a:t>“een rechtmatige maar niet aan betaling onderworpen handeling van zijn ambt”</a:t>
            </a:r>
          </a:p>
          <a:p>
            <a:pPr lvl="4"/>
            <a:r>
              <a:rPr lang="nl-BE" dirty="0">
                <a:latin typeface="FranklinGothic URW Light"/>
              </a:rPr>
              <a:t>GVS 6 m tot 4 j </a:t>
            </a:r>
          </a:p>
          <a:p>
            <a:pPr marL="1828800" lvl="4" indent="0">
              <a:buNone/>
            </a:pPr>
            <a:r>
              <a:rPr lang="nl-BE" dirty="0">
                <a:latin typeface="FranklinGothic URW Light"/>
              </a:rPr>
              <a:t>EN/OF</a:t>
            </a:r>
          </a:p>
          <a:p>
            <a:pPr lvl="4"/>
            <a:r>
              <a:rPr lang="nl-BE" dirty="0">
                <a:latin typeface="FranklinGothic URW Light"/>
              </a:rPr>
              <a:t>GB 100 tot 10.000 euro</a:t>
            </a:r>
          </a:p>
          <a:p>
            <a:pPr lvl="4"/>
            <a:r>
              <a:rPr lang="nl-BE" dirty="0">
                <a:latin typeface="FranklinGothic URW Light"/>
              </a:rPr>
              <a:t>Bij pact: </a:t>
            </a:r>
          </a:p>
          <a:p>
            <a:pPr lvl="5"/>
            <a:r>
              <a:rPr lang="nl-BE" dirty="0">
                <a:solidFill>
                  <a:srgbClr val="0F253A"/>
                </a:solidFill>
                <a:latin typeface="FranklinGothic URW Light"/>
              </a:rPr>
              <a:t>GVS 1 tot 4 j </a:t>
            </a:r>
          </a:p>
          <a:p>
            <a:pPr marL="2286000" lvl="5" indent="0">
              <a:buNone/>
            </a:pPr>
            <a:r>
              <a:rPr lang="nl-BE" dirty="0">
                <a:solidFill>
                  <a:srgbClr val="0F253A"/>
                </a:solidFill>
                <a:latin typeface="FranklinGothic URW Light"/>
              </a:rPr>
              <a:t>EN/OF</a:t>
            </a:r>
          </a:p>
          <a:p>
            <a:pPr lvl="5"/>
            <a:r>
              <a:rPr lang="nl-BE" dirty="0">
                <a:solidFill>
                  <a:srgbClr val="0F253A"/>
                </a:solidFill>
                <a:latin typeface="FranklinGothic URW Light"/>
              </a:rPr>
              <a:t>GB 100 tot 25.000 euro</a:t>
            </a:r>
          </a:p>
          <a:p>
            <a:pPr lvl="4"/>
            <a:endParaRPr lang="nl-BE" i="1" dirty="0"/>
          </a:p>
        </p:txBody>
      </p:sp>
      <p:sp>
        <p:nvSpPr>
          <p:cNvPr id="6" name="Tijdelijke aanduiding voor datum 5">
            <a:extLst>
              <a:ext uri="{FF2B5EF4-FFF2-40B4-BE49-F238E27FC236}">
                <a16:creationId xmlns:a16="http://schemas.microsoft.com/office/drawing/2014/main" id="{75B5BD86-976A-98DE-EC2B-E2150A62A29D}"/>
              </a:ext>
            </a:extLst>
          </p:cNvPr>
          <p:cNvSpPr>
            <a:spLocks noGrp="1"/>
          </p:cNvSpPr>
          <p:nvPr>
            <p:ph type="dt" sz="half" idx="10"/>
          </p:nvPr>
        </p:nvSpPr>
        <p:spPr/>
        <p:txBody>
          <a:bodyPr/>
          <a:lstStyle/>
          <a:p>
            <a:fld id="{F35431F0-1871-45E4-A439-13FDC6034CF2}"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B2522704-A2EB-C708-543C-FE3955878920}"/>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31</a:t>
            </a:fld>
            <a:endParaRPr lang="nl-NL" sz="1100" dirty="0"/>
          </a:p>
        </p:txBody>
      </p:sp>
    </p:spTree>
    <p:extLst>
      <p:ext uri="{BB962C8B-B14F-4D97-AF65-F5344CB8AC3E}">
        <p14:creationId xmlns:p14="http://schemas.microsoft.com/office/powerpoint/2010/main" val="423588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51264"/>
            <a:ext cx="10515600" cy="4343400"/>
          </a:xfrm>
        </p:spPr>
        <p:txBody>
          <a:bodyPr/>
          <a:lstStyle/>
          <a:p>
            <a:pPr lvl="3"/>
            <a:r>
              <a:rPr lang="nl-BE" dirty="0">
                <a:latin typeface="FranklinGothic URW Light"/>
              </a:rPr>
              <a:t>§ 2: </a:t>
            </a:r>
            <a:r>
              <a:rPr lang="nl-BE" i="1" dirty="0">
                <a:latin typeface="FranklinGothic URW Light"/>
              </a:rPr>
              <a:t>“een onrechtmatige handeling naar aanleiding van de uitoefening van zijn ambt of nalaten van een handeling die tot zijn ambtsplichten behoort”</a:t>
            </a:r>
          </a:p>
          <a:p>
            <a:pPr lvl="4"/>
            <a:endParaRPr lang="nl-BE" dirty="0">
              <a:latin typeface="FranklinGothic URW Light"/>
            </a:endParaRPr>
          </a:p>
          <a:p>
            <a:pPr lvl="4"/>
            <a:r>
              <a:rPr lang="nl-BE" dirty="0">
                <a:latin typeface="FranklinGothic URW Light"/>
              </a:rPr>
              <a:t>GVS 1 tot 4 j </a:t>
            </a:r>
          </a:p>
          <a:p>
            <a:pPr marL="1828800" lvl="4" indent="0">
              <a:buNone/>
            </a:pPr>
            <a:r>
              <a:rPr lang="nl-BE" dirty="0">
                <a:latin typeface="FranklinGothic URW Light"/>
              </a:rPr>
              <a:t>EN</a:t>
            </a:r>
          </a:p>
          <a:p>
            <a:pPr lvl="4"/>
            <a:r>
              <a:rPr lang="nl-BE" dirty="0">
                <a:latin typeface="FranklinGothic URW Light"/>
              </a:rPr>
              <a:t>GB 100 tot 50.000 euro</a:t>
            </a:r>
          </a:p>
          <a:p>
            <a:pPr lvl="4"/>
            <a:r>
              <a:rPr lang="nl-BE" dirty="0">
                <a:latin typeface="FranklinGothic URW Light"/>
              </a:rPr>
              <a:t>Bij pact: </a:t>
            </a:r>
          </a:p>
          <a:p>
            <a:pPr lvl="5"/>
            <a:r>
              <a:rPr lang="nl-BE" dirty="0">
                <a:solidFill>
                  <a:srgbClr val="0F253A"/>
                </a:solidFill>
                <a:latin typeface="FranklinGothic URW Light"/>
              </a:rPr>
              <a:t>GVS 1 tot 4 j </a:t>
            </a:r>
          </a:p>
          <a:p>
            <a:pPr marL="2286000" lvl="5" indent="0">
              <a:buNone/>
            </a:pPr>
            <a:r>
              <a:rPr lang="nl-BE" dirty="0">
                <a:solidFill>
                  <a:srgbClr val="0F253A"/>
                </a:solidFill>
                <a:latin typeface="FranklinGothic URW Light"/>
              </a:rPr>
              <a:t>EN</a:t>
            </a:r>
          </a:p>
          <a:p>
            <a:pPr lvl="5"/>
            <a:r>
              <a:rPr lang="nl-BE" dirty="0">
                <a:solidFill>
                  <a:srgbClr val="0F253A"/>
                </a:solidFill>
                <a:latin typeface="FranklinGothic URW Light"/>
              </a:rPr>
              <a:t>GB 100 tot 75.000 euro</a:t>
            </a:r>
          </a:p>
          <a:p>
            <a:pPr lvl="4"/>
            <a:r>
              <a:rPr lang="nl-BE" dirty="0">
                <a:latin typeface="FranklinGothic URW Light"/>
              </a:rPr>
              <a:t>Indien handeling/nalaten van een ambtsverplichting:</a:t>
            </a:r>
          </a:p>
          <a:p>
            <a:pPr lvl="5"/>
            <a:r>
              <a:rPr lang="nl-BE" dirty="0">
                <a:solidFill>
                  <a:srgbClr val="0F253A"/>
                </a:solidFill>
                <a:latin typeface="FranklinGothic URW Light"/>
              </a:rPr>
              <a:t>GVS 3 tot 5 j </a:t>
            </a:r>
          </a:p>
          <a:p>
            <a:pPr marL="2286000" lvl="5" indent="0">
              <a:buNone/>
            </a:pPr>
            <a:r>
              <a:rPr lang="nl-BE" dirty="0">
                <a:solidFill>
                  <a:srgbClr val="0F253A"/>
                </a:solidFill>
                <a:latin typeface="FranklinGothic URW Light"/>
              </a:rPr>
              <a:t>EN</a:t>
            </a:r>
          </a:p>
          <a:p>
            <a:pPr lvl="5"/>
            <a:r>
              <a:rPr lang="nl-BE" dirty="0">
                <a:solidFill>
                  <a:srgbClr val="0F253A"/>
                </a:solidFill>
                <a:latin typeface="FranklinGothic URW Light"/>
              </a:rPr>
              <a:t>GB 100 tot 75.000 euro</a:t>
            </a:r>
          </a:p>
          <a:p>
            <a:pPr lvl="4"/>
            <a:endParaRPr lang="nl-BE" dirty="0"/>
          </a:p>
          <a:p>
            <a:pPr lvl="4"/>
            <a:endParaRPr lang="nl-BE" i="1" dirty="0"/>
          </a:p>
        </p:txBody>
      </p:sp>
      <p:sp>
        <p:nvSpPr>
          <p:cNvPr id="6" name="Tijdelijke aanduiding voor datum 5">
            <a:extLst>
              <a:ext uri="{FF2B5EF4-FFF2-40B4-BE49-F238E27FC236}">
                <a16:creationId xmlns:a16="http://schemas.microsoft.com/office/drawing/2014/main" id="{734B3E26-B2F0-A94E-DC28-8FF8E8EEC341}"/>
              </a:ext>
            </a:extLst>
          </p:cNvPr>
          <p:cNvSpPr>
            <a:spLocks noGrp="1"/>
          </p:cNvSpPr>
          <p:nvPr>
            <p:ph type="dt" sz="half" idx="10"/>
          </p:nvPr>
        </p:nvSpPr>
        <p:spPr/>
        <p:txBody>
          <a:bodyPr/>
          <a:lstStyle/>
          <a:p>
            <a:fld id="{BE903DE8-5DF8-4B54-A1B0-7089DA6E10DC}"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B7CA86D-DA43-532F-2D30-D5E90C12DA80}"/>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32</a:t>
            </a:fld>
            <a:endParaRPr lang="nl-NL" sz="1100" dirty="0"/>
          </a:p>
        </p:txBody>
      </p:sp>
    </p:spTree>
    <p:extLst>
      <p:ext uri="{BB962C8B-B14F-4D97-AF65-F5344CB8AC3E}">
        <p14:creationId xmlns:p14="http://schemas.microsoft.com/office/powerpoint/2010/main" val="334238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3"/>
            <a:r>
              <a:rPr lang="nl-BE" dirty="0">
                <a:latin typeface="FranklinGothic URW Light"/>
              </a:rPr>
              <a:t>§ 3: </a:t>
            </a:r>
            <a:r>
              <a:rPr lang="nl-BE" i="1" dirty="0">
                <a:latin typeface="FranklinGothic URW Light"/>
              </a:rPr>
              <a:t>“een misdaad of wanbedrijf naar aanleiding van de uitoefening van zijn ambt”</a:t>
            </a:r>
          </a:p>
          <a:p>
            <a:pPr lvl="4"/>
            <a:endParaRPr lang="nl-BE" dirty="0">
              <a:latin typeface="FranklinGothic URW Light"/>
            </a:endParaRPr>
          </a:p>
          <a:p>
            <a:pPr lvl="4"/>
            <a:r>
              <a:rPr lang="nl-BE" dirty="0">
                <a:latin typeface="FranklinGothic URW Light"/>
              </a:rPr>
              <a:t>GVS 1 tot 4 j </a:t>
            </a:r>
          </a:p>
          <a:p>
            <a:pPr marL="1828800" lvl="4" indent="0">
              <a:buNone/>
            </a:pPr>
            <a:r>
              <a:rPr lang="nl-BE" dirty="0">
                <a:latin typeface="FranklinGothic URW Light"/>
              </a:rPr>
              <a:t>EN</a:t>
            </a:r>
          </a:p>
          <a:p>
            <a:pPr lvl="4"/>
            <a:r>
              <a:rPr lang="nl-BE" dirty="0">
                <a:latin typeface="FranklinGothic URW Light"/>
              </a:rPr>
              <a:t>GB 100 tot 75.000 euro</a:t>
            </a:r>
          </a:p>
          <a:p>
            <a:pPr lvl="4"/>
            <a:r>
              <a:rPr lang="nl-BE" dirty="0">
                <a:latin typeface="FranklinGothic URW Light"/>
              </a:rPr>
              <a:t>Bij pact: </a:t>
            </a:r>
          </a:p>
          <a:p>
            <a:pPr lvl="5"/>
            <a:r>
              <a:rPr lang="nl-BE" dirty="0">
                <a:solidFill>
                  <a:srgbClr val="0F253A"/>
                </a:solidFill>
                <a:latin typeface="FranklinGothic URW Light"/>
              </a:rPr>
              <a:t>GVS 2 tot 5 j </a:t>
            </a:r>
          </a:p>
          <a:p>
            <a:pPr marL="2286000" lvl="5" indent="0">
              <a:buNone/>
            </a:pPr>
            <a:r>
              <a:rPr lang="nl-BE" dirty="0">
                <a:solidFill>
                  <a:srgbClr val="0F253A"/>
                </a:solidFill>
                <a:latin typeface="FranklinGothic URW Light"/>
              </a:rPr>
              <a:t>EN</a:t>
            </a:r>
          </a:p>
          <a:p>
            <a:pPr lvl="5"/>
            <a:r>
              <a:rPr lang="nl-BE" dirty="0">
                <a:solidFill>
                  <a:srgbClr val="0F253A"/>
                </a:solidFill>
                <a:latin typeface="FranklinGothic URW Light"/>
              </a:rPr>
              <a:t>GB 500 tot 100.000 euro</a:t>
            </a:r>
          </a:p>
          <a:p>
            <a:pPr lvl="3"/>
            <a:endParaRPr lang="nl-BE" i="1" dirty="0"/>
          </a:p>
        </p:txBody>
      </p:sp>
      <p:sp>
        <p:nvSpPr>
          <p:cNvPr id="6" name="Tijdelijke aanduiding voor datum 5">
            <a:extLst>
              <a:ext uri="{FF2B5EF4-FFF2-40B4-BE49-F238E27FC236}">
                <a16:creationId xmlns:a16="http://schemas.microsoft.com/office/drawing/2014/main" id="{10BF947B-C88B-D24B-F921-B678A649E2C6}"/>
              </a:ext>
            </a:extLst>
          </p:cNvPr>
          <p:cNvSpPr>
            <a:spLocks noGrp="1"/>
          </p:cNvSpPr>
          <p:nvPr>
            <p:ph type="dt" sz="half" idx="10"/>
          </p:nvPr>
        </p:nvSpPr>
        <p:spPr/>
        <p:txBody>
          <a:bodyPr/>
          <a:lstStyle/>
          <a:p>
            <a:fld id="{1AC7027E-DA28-4360-8A63-B0B8E45AE8E2}"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36FFC2C7-62DC-6D54-F868-66545DECD13B}"/>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33</a:t>
            </a:fld>
            <a:endParaRPr lang="nl-NL" sz="1100" dirty="0"/>
          </a:p>
        </p:txBody>
      </p:sp>
    </p:spTree>
    <p:extLst>
      <p:ext uri="{BB962C8B-B14F-4D97-AF65-F5344CB8AC3E}">
        <p14:creationId xmlns:p14="http://schemas.microsoft.com/office/powerpoint/2010/main" val="1641603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3"/>
            <a:r>
              <a:rPr lang="nl-BE" dirty="0">
                <a:latin typeface="FranklinGothic URW Light"/>
              </a:rPr>
              <a:t>§4 : </a:t>
            </a:r>
            <a:r>
              <a:rPr lang="nl-BE" i="1" dirty="0">
                <a:latin typeface="FranklinGothic URW Light"/>
              </a:rPr>
              <a:t>“het gebruik (…) van de echte of vermeende invloed waarover hij uit hoofde van zijn ambt beschikt om een handeling van een openbare overheid of een openbaar bestuur of het nalaten van die handeling te verkrijgen”</a:t>
            </a:r>
            <a:r>
              <a:rPr lang="nl-BE" dirty="0">
                <a:latin typeface="FranklinGothic URW Light"/>
              </a:rPr>
              <a:t> </a:t>
            </a:r>
          </a:p>
          <a:p>
            <a:pPr lvl="4"/>
            <a:endParaRPr lang="nl-BE" dirty="0">
              <a:latin typeface="FranklinGothic URW Light"/>
            </a:endParaRPr>
          </a:p>
          <a:p>
            <a:pPr lvl="4"/>
            <a:r>
              <a:rPr lang="nl-BE" dirty="0">
                <a:latin typeface="FranklinGothic URW Light"/>
              </a:rPr>
              <a:t>GVS 6 m tot 4 j </a:t>
            </a:r>
          </a:p>
          <a:p>
            <a:pPr marL="1828800" lvl="4" indent="0">
              <a:buNone/>
            </a:pPr>
            <a:r>
              <a:rPr lang="nl-BE" dirty="0">
                <a:latin typeface="FranklinGothic URW Light"/>
              </a:rPr>
              <a:t>EN</a:t>
            </a:r>
          </a:p>
          <a:p>
            <a:pPr lvl="4"/>
            <a:r>
              <a:rPr lang="nl-BE" dirty="0">
                <a:latin typeface="FranklinGothic URW Light"/>
              </a:rPr>
              <a:t>GB 100 tot 10.000 euro</a:t>
            </a:r>
          </a:p>
          <a:p>
            <a:pPr lvl="4"/>
            <a:r>
              <a:rPr lang="nl-BE" dirty="0">
                <a:latin typeface="FranklinGothic URW Light"/>
              </a:rPr>
              <a:t>Bij pact: </a:t>
            </a:r>
          </a:p>
          <a:p>
            <a:pPr lvl="5"/>
            <a:r>
              <a:rPr lang="nl-BE" dirty="0">
                <a:solidFill>
                  <a:srgbClr val="0F253A"/>
                </a:solidFill>
                <a:latin typeface="FranklinGothic URW Light"/>
              </a:rPr>
              <a:t>GVS 1 tot 4 j </a:t>
            </a:r>
          </a:p>
          <a:p>
            <a:pPr marL="2286000" lvl="5" indent="0">
              <a:buNone/>
            </a:pPr>
            <a:r>
              <a:rPr lang="nl-BE" dirty="0">
                <a:solidFill>
                  <a:srgbClr val="0F253A"/>
                </a:solidFill>
                <a:latin typeface="FranklinGothic URW Light"/>
              </a:rPr>
              <a:t>EN</a:t>
            </a:r>
          </a:p>
          <a:p>
            <a:pPr lvl="5"/>
            <a:r>
              <a:rPr lang="nl-BE" dirty="0">
                <a:solidFill>
                  <a:srgbClr val="0F253A"/>
                </a:solidFill>
                <a:latin typeface="FranklinGothic URW Light"/>
              </a:rPr>
              <a:t>GB 100 tot 25.000 euro</a:t>
            </a:r>
          </a:p>
          <a:p>
            <a:pPr lvl="4"/>
            <a:r>
              <a:rPr lang="nl-BE" dirty="0">
                <a:latin typeface="FranklinGothic URW Light"/>
              </a:rPr>
              <a:t>Indien effectieve aanwending invloed:</a:t>
            </a:r>
          </a:p>
          <a:p>
            <a:pPr lvl="5"/>
            <a:r>
              <a:rPr lang="nl-BE" dirty="0">
                <a:solidFill>
                  <a:srgbClr val="0F253A"/>
                </a:solidFill>
                <a:latin typeface="FranklinGothic URW Light"/>
              </a:rPr>
              <a:t>GVS 3 tot 5 j </a:t>
            </a:r>
          </a:p>
          <a:p>
            <a:pPr marL="2286000" lvl="5" indent="0">
              <a:buNone/>
            </a:pPr>
            <a:r>
              <a:rPr lang="nl-BE" dirty="0">
                <a:solidFill>
                  <a:srgbClr val="0F253A"/>
                </a:solidFill>
                <a:latin typeface="FranklinGothic URW Light"/>
              </a:rPr>
              <a:t>EN</a:t>
            </a:r>
          </a:p>
          <a:p>
            <a:pPr lvl="5"/>
            <a:r>
              <a:rPr lang="nl-BE" dirty="0">
                <a:solidFill>
                  <a:srgbClr val="0F253A"/>
                </a:solidFill>
                <a:latin typeface="FranklinGothic URW Light"/>
              </a:rPr>
              <a:t>GB 100 tot 75.000 euro</a:t>
            </a:r>
          </a:p>
          <a:p>
            <a:pPr lvl="3"/>
            <a:endParaRPr lang="nl-BE" dirty="0">
              <a:latin typeface="FranklinGothic URW Light"/>
            </a:endParaRPr>
          </a:p>
        </p:txBody>
      </p:sp>
      <p:sp>
        <p:nvSpPr>
          <p:cNvPr id="6" name="Tijdelijke aanduiding voor datum 5">
            <a:extLst>
              <a:ext uri="{FF2B5EF4-FFF2-40B4-BE49-F238E27FC236}">
                <a16:creationId xmlns:a16="http://schemas.microsoft.com/office/drawing/2014/main" id="{B8CF91D1-CA7F-330A-B819-D120D6AD2E61}"/>
              </a:ext>
            </a:extLst>
          </p:cNvPr>
          <p:cNvSpPr>
            <a:spLocks noGrp="1"/>
          </p:cNvSpPr>
          <p:nvPr>
            <p:ph type="dt" sz="half" idx="10"/>
          </p:nvPr>
        </p:nvSpPr>
        <p:spPr/>
        <p:txBody>
          <a:bodyPr/>
          <a:lstStyle/>
          <a:p>
            <a:fld id="{3549928D-6CD5-44F0-8902-867C63D984AA}"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08788B60-79C3-B9EC-15D2-332E968BB788}"/>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34</a:t>
            </a:fld>
            <a:endParaRPr lang="nl-NL" sz="1100" dirty="0"/>
          </a:p>
        </p:txBody>
      </p:sp>
    </p:spTree>
    <p:extLst>
      <p:ext uri="{BB962C8B-B14F-4D97-AF65-F5344CB8AC3E}">
        <p14:creationId xmlns:p14="http://schemas.microsoft.com/office/powerpoint/2010/main" val="1185703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2"/>
            <a:r>
              <a:rPr lang="nl-NL" dirty="0">
                <a:latin typeface="FranklinGothic URW Light"/>
                <a:sym typeface="Wingdings" panose="05000000000000000000" pitchFamily="2" charset="2"/>
              </a:rPr>
              <a:t>Verbeurdverklaring vermogensvoordelen (art. 42, 3° j° 43bis Sw.)</a:t>
            </a:r>
          </a:p>
          <a:p>
            <a:pPr lvl="2"/>
            <a:r>
              <a:rPr lang="nl-NL" dirty="0">
                <a:latin typeface="FranklinGothic URW Light"/>
                <a:sym typeface="Wingdings" panose="05000000000000000000" pitchFamily="2" charset="2"/>
              </a:rPr>
              <a:t>Ontzetting BUPO voor een termijn van 5 tot 10 jaar (art. 252 j° art. 33, lid 1 j° 31, lid 1 (vnl. 5°) Sw.)</a:t>
            </a:r>
          </a:p>
          <a:p>
            <a:pPr lvl="2"/>
            <a:r>
              <a:rPr lang="nl-NL" dirty="0">
                <a:latin typeface="FranklinGothic URW Light"/>
                <a:sym typeface="Wingdings" panose="05000000000000000000" pitchFamily="2" charset="2"/>
              </a:rPr>
              <a:t>Beroepsverbod onder KB nr. 22 (24 oktober 1934) – art. 1, e)</a:t>
            </a:r>
          </a:p>
          <a:p>
            <a:pPr lvl="2"/>
            <a:r>
              <a:rPr lang="nl-NL" dirty="0"/>
              <a:t>Poging is </a:t>
            </a:r>
            <a:r>
              <a:rPr lang="nl-NL" u="sng" dirty="0"/>
              <a:t>NIET</a:t>
            </a:r>
            <a:r>
              <a:rPr lang="nl-NL" dirty="0"/>
              <a:t> strafbaar</a:t>
            </a:r>
            <a:endParaRPr lang="nl-BE" dirty="0">
              <a:latin typeface="FranklinGothic URW Light"/>
            </a:endParaRPr>
          </a:p>
        </p:txBody>
      </p:sp>
      <p:sp>
        <p:nvSpPr>
          <p:cNvPr id="6" name="Tijdelijke aanduiding voor datum 5">
            <a:extLst>
              <a:ext uri="{FF2B5EF4-FFF2-40B4-BE49-F238E27FC236}">
                <a16:creationId xmlns:a16="http://schemas.microsoft.com/office/drawing/2014/main" id="{5DFA472A-0B5E-0C6D-8411-1DFB5C39C2FA}"/>
              </a:ext>
            </a:extLst>
          </p:cNvPr>
          <p:cNvSpPr>
            <a:spLocks noGrp="1"/>
          </p:cNvSpPr>
          <p:nvPr>
            <p:ph type="dt" sz="half" idx="10"/>
          </p:nvPr>
        </p:nvSpPr>
        <p:spPr/>
        <p:txBody>
          <a:bodyPr/>
          <a:lstStyle/>
          <a:p>
            <a:fld id="{3D9355C1-9946-4908-A868-F00886FC9016}"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DBCF7F87-5F1E-9680-8699-0CDC06A5729B}"/>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35</a:t>
            </a:fld>
            <a:endParaRPr lang="nl-NL" sz="1100" dirty="0"/>
          </a:p>
        </p:txBody>
      </p:sp>
    </p:spTree>
    <p:extLst>
      <p:ext uri="{BB962C8B-B14F-4D97-AF65-F5344CB8AC3E}">
        <p14:creationId xmlns:p14="http://schemas.microsoft.com/office/powerpoint/2010/main" val="3750211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r>
              <a:rPr lang="nl-BE" altLang="nl-BE" dirty="0">
                <a:highlight>
                  <a:srgbClr val="00FF00"/>
                </a:highlight>
                <a:latin typeface="FranklinGothic URW Light"/>
                <a:ea typeface="FranklinGothic URW Light"/>
                <a:cs typeface="FranklinGothic URW Light"/>
              </a:rPr>
              <a:t>(4) Witwassen volgens het strafwetboek – Art. 505 Sw.</a:t>
            </a:r>
          </a:p>
          <a:p>
            <a:pPr lvl="1"/>
            <a:endParaRPr lang="nl-BE" dirty="0">
              <a:latin typeface="FranklinGothic URW Light"/>
            </a:endParaRPr>
          </a:p>
          <a:p>
            <a:pPr lvl="1"/>
            <a:r>
              <a:rPr lang="nl-BE" dirty="0">
                <a:latin typeface="FranklinGothic URW Light"/>
              </a:rPr>
              <a:t>In globo- schematisch</a:t>
            </a:r>
          </a:p>
          <a:p>
            <a:pPr lvl="1"/>
            <a:endParaRPr lang="nl-BE" dirty="0">
              <a:latin typeface="FranklinGothic URW Light"/>
            </a:endParaRPr>
          </a:p>
          <a:p>
            <a:pPr lvl="2"/>
            <a:r>
              <a:rPr lang="nl-BE" dirty="0">
                <a:latin typeface="FranklinGothic URW Light"/>
              </a:rPr>
              <a:t>De geviseerde handelingen en de aard ervan</a:t>
            </a:r>
          </a:p>
          <a:p>
            <a:pPr lvl="3"/>
            <a:r>
              <a:rPr lang="nl-BE" dirty="0">
                <a:latin typeface="FranklinGothic URW Light"/>
              </a:rPr>
              <a:t>Art. 505 Sw. – 3 witwasmisdrijven</a:t>
            </a:r>
          </a:p>
          <a:p>
            <a:pPr lvl="4"/>
            <a:r>
              <a:rPr lang="nl-BE" dirty="0">
                <a:latin typeface="FranklinGothic URW Light"/>
              </a:rPr>
              <a:t>Criterium: ± witwasproces + catch-all-bepaling</a:t>
            </a:r>
          </a:p>
          <a:p>
            <a:pPr lvl="4"/>
            <a:r>
              <a:rPr lang="nl-BE" dirty="0">
                <a:latin typeface="FranklinGothic URW Light"/>
              </a:rPr>
              <a:t>Aard: variabel aflopend of voortdurend (risico!)</a:t>
            </a:r>
          </a:p>
          <a:p>
            <a:pPr lvl="2"/>
            <a:r>
              <a:rPr lang="nl-BE" dirty="0">
                <a:latin typeface="FranklinGothic URW Light"/>
              </a:rPr>
              <a:t>Het voorwerp van de geviseerde handelingen</a:t>
            </a:r>
          </a:p>
          <a:p>
            <a:pPr lvl="3"/>
            <a:r>
              <a:rPr lang="nl-BE" dirty="0">
                <a:latin typeface="FranklinGothic URW Light"/>
              </a:rPr>
              <a:t>Gevolgmisdrijf  (</a:t>
            </a:r>
            <a:r>
              <a:rPr lang="fr-BE" i="1" dirty="0">
                <a:latin typeface="FranklinGothic URW Light"/>
              </a:rPr>
              <a:t>une infraction de conséquence</a:t>
            </a:r>
            <a:r>
              <a:rPr lang="nl-BE" dirty="0">
                <a:latin typeface="FranklinGothic URW Light"/>
              </a:rPr>
              <a:t>)</a:t>
            </a:r>
          </a:p>
          <a:p>
            <a:pPr lvl="3"/>
            <a:r>
              <a:rPr lang="nl-BE" dirty="0">
                <a:latin typeface="FranklinGothic URW Light"/>
              </a:rPr>
              <a:t>Illegale vermogensvoordelen</a:t>
            </a:r>
          </a:p>
          <a:p>
            <a:pPr lvl="4"/>
            <a:r>
              <a:rPr lang="nl-BE" dirty="0">
                <a:latin typeface="FranklinGothic URW Light"/>
              </a:rPr>
              <a:t>Alle misdrijven (risico!)</a:t>
            </a:r>
          </a:p>
          <a:p>
            <a:pPr lvl="4"/>
            <a:r>
              <a:rPr lang="nl-BE" dirty="0">
                <a:latin typeface="FranklinGothic URW Light"/>
              </a:rPr>
              <a:t>Slechts beperkte ‘exoneraties’</a:t>
            </a:r>
          </a:p>
        </p:txBody>
      </p:sp>
      <p:sp>
        <p:nvSpPr>
          <p:cNvPr id="6" name="Tijdelijke aanduiding voor datum 5">
            <a:extLst>
              <a:ext uri="{FF2B5EF4-FFF2-40B4-BE49-F238E27FC236}">
                <a16:creationId xmlns:a16="http://schemas.microsoft.com/office/drawing/2014/main" id="{1BD172B0-0B72-4EE8-7B2E-F52B74C4519B}"/>
              </a:ext>
            </a:extLst>
          </p:cNvPr>
          <p:cNvSpPr>
            <a:spLocks noGrp="1"/>
          </p:cNvSpPr>
          <p:nvPr>
            <p:ph type="dt" sz="half" idx="10"/>
          </p:nvPr>
        </p:nvSpPr>
        <p:spPr/>
        <p:txBody>
          <a:bodyPr/>
          <a:lstStyle/>
          <a:p>
            <a:fld id="{6B10B317-D46D-4EF1-BA27-ED3BEAEA9CB7}"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9CDB00BD-00FE-8605-CC19-DA22098A6880}"/>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36</a:t>
            </a:fld>
            <a:endParaRPr lang="nl-NL" sz="1100" dirty="0"/>
          </a:p>
        </p:txBody>
      </p:sp>
    </p:spTree>
    <p:extLst>
      <p:ext uri="{BB962C8B-B14F-4D97-AF65-F5344CB8AC3E}">
        <p14:creationId xmlns:p14="http://schemas.microsoft.com/office/powerpoint/2010/main" val="1895349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2"/>
            <a:r>
              <a:rPr lang="nl-BE" dirty="0">
                <a:latin typeface="FranklinGothic URW Light"/>
              </a:rPr>
              <a:t>Het moreel bestanddeel</a:t>
            </a:r>
          </a:p>
          <a:p>
            <a:pPr lvl="3"/>
            <a:endParaRPr lang="nl-BE" dirty="0">
              <a:latin typeface="FranklinGothic URW Light"/>
            </a:endParaRPr>
          </a:p>
          <a:p>
            <a:pPr lvl="3"/>
            <a:r>
              <a:rPr lang="nl-BE" dirty="0">
                <a:latin typeface="FranklinGothic URW Light"/>
              </a:rPr>
              <a:t>1° en 3° witwasmisdrijf: gewoon opzet</a:t>
            </a:r>
          </a:p>
          <a:p>
            <a:pPr lvl="3"/>
            <a:endParaRPr lang="nl-BE" dirty="0">
              <a:latin typeface="FranklinGothic URW Light"/>
            </a:endParaRPr>
          </a:p>
          <a:p>
            <a:pPr lvl="3"/>
            <a:r>
              <a:rPr lang="nl-BE" dirty="0">
                <a:latin typeface="FranklinGothic URW Light"/>
              </a:rPr>
              <a:t>2° witwasmisdrijf: bijzonder opzet</a:t>
            </a:r>
            <a:endParaRPr lang="fr-BE" dirty="0">
              <a:latin typeface="FranklinGothic URW Light"/>
            </a:endParaRPr>
          </a:p>
          <a:p>
            <a:pPr lvl="2"/>
            <a:endParaRPr lang="nl-BE" dirty="0">
              <a:latin typeface="FranklinGothic URW Light"/>
            </a:endParaRPr>
          </a:p>
          <a:p>
            <a:pPr lvl="2"/>
            <a:endParaRPr lang="nl-BE" dirty="0">
              <a:latin typeface="FranklinGothic URW Light"/>
            </a:endParaRPr>
          </a:p>
          <a:p>
            <a:pPr lvl="2"/>
            <a:endParaRPr lang="nl-BE" dirty="0">
              <a:latin typeface="FranklinGothic URW Light"/>
            </a:endParaRPr>
          </a:p>
        </p:txBody>
      </p:sp>
      <p:sp>
        <p:nvSpPr>
          <p:cNvPr id="6" name="Tijdelijke aanduiding voor datum 5">
            <a:extLst>
              <a:ext uri="{FF2B5EF4-FFF2-40B4-BE49-F238E27FC236}">
                <a16:creationId xmlns:a16="http://schemas.microsoft.com/office/drawing/2014/main" id="{CF711A57-6BCE-D82E-9A77-6A7B83FD6121}"/>
              </a:ext>
            </a:extLst>
          </p:cNvPr>
          <p:cNvSpPr>
            <a:spLocks noGrp="1"/>
          </p:cNvSpPr>
          <p:nvPr>
            <p:ph type="dt" sz="half" idx="10"/>
          </p:nvPr>
        </p:nvSpPr>
        <p:spPr/>
        <p:txBody>
          <a:bodyPr/>
          <a:lstStyle/>
          <a:p>
            <a:fld id="{EFA59AAA-8B47-46CC-8D4E-BB9DAA949C74}"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BD3BFC0-D16B-E9FE-C5CC-88D8230B32BB}"/>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37</a:t>
            </a:fld>
            <a:endParaRPr lang="nl-NL" sz="1100" dirty="0"/>
          </a:p>
        </p:txBody>
      </p:sp>
    </p:spTree>
    <p:extLst>
      <p:ext uri="{BB962C8B-B14F-4D97-AF65-F5344CB8AC3E}">
        <p14:creationId xmlns:p14="http://schemas.microsoft.com/office/powerpoint/2010/main" val="159775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1" algn="just"/>
            <a:r>
              <a:rPr lang="nl-BE" altLang="nl-BE" dirty="0">
                <a:latin typeface="FranklinGothic URW Light"/>
                <a:sym typeface="Wingdings" panose="05000000000000000000" pitchFamily="2" charset="2"/>
              </a:rPr>
              <a:t>1</a:t>
            </a:r>
            <a:r>
              <a:rPr lang="nl-BE" altLang="nl-BE" baseline="30000" dirty="0">
                <a:latin typeface="FranklinGothic URW Light"/>
                <a:sym typeface="Wingdings" panose="05000000000000000000" pitchFamily="2" charset="2"/>
              </a:rPr>
              <a:t>ste</a:t>
            </a:r>
            <a:r>
              <a:rPr lang="nl-BE" altLang="nl-BE" dirty="0">
                <a:latin typeface="FranklinGothic URW Light"/>
                <a:sym typeface="Wingdings" panose="05000000000000000000" pitchFamily="2" charset="2"/>
              </a:rPr>
              <a:t> witwasmisdrijf:</a:t>
            </a:r>
          </a:p>
          <a:p>
            <a:pPr lvl="2" algn="just"/>
            <a:r>
              <a:rPr lang="nl-BE" altLang="nl-BE" dirty="0">
                <a:latin typeface="FranklinGothic URW Light"/>
                <a:sym typeface="Wingdings" panose="05000000000000000000" pitchFamily="2" charset="2"/>
              </a:rPr>
              <a:t>Dader: eender wie maar NIET</a:t>
            </a:r>
          </a:p>
          <a:p>
            <a:pPr lvl="3" algn="just"/>
            <a:r>
              <a:rPr lang="nl-BE" altLang="nl-BE" dirty="0">
                <a:latin typeface="FranklinGothic URW Light"/>
                <a:sym typeface="Wingdings" panose="05000000000000000000" pitchFamily="2" charset="2"/>
              </a:rPr>
              <a:t>de dader, mededader of medeplichtige van het basismisdrijf </a:t>
            </a:r>
            <a:r>
              <a:rPr lang="nl-NL" altLang="nl-BE" dirty="0">
                <a:latin typeface="FranklinGothic URW Light"/>
                <a:sym typeface="Wingdings" panose="05000000000000000000" pitchFamily="2" charset="2"/>
              </a:rPr>
              <a:t>tenzij dit misdrijf in het buitenland is gepleegd en in België niet kan worden vervolgd (art. 505, lid 2 Sw.)</a:t>
            </a:r>
          </a:p>
          <a:p>
            <a:pPr lvl="3" algn="just"/>
            <a:r>
              <a:rPr lang="nl-NL" altLang="nl-BE" dirty="0">
                <a:latin typeface="FranklinGothic URW Light"/>
                <a:sym typeface="Wingdings" panose="05000000000000000000" pitchFamily="2" charset="2"/>
              </a:rPr>
              <a:t>derden in geval van gewone fiscale fraude (wel ernstige fiscale fraude, al dan niet georganiseerd) (art. 505, lid 3 Sw.)</a:t>
            </a:r>
            <a:endParaRPr lang="en-GB" dirty="0">
              <a:latin typeface="FranklinGothic URW Light"/>
            </a:endParaRPr>
          </a:p>
          <a:p>
            <a:pPr lvl="2" algn="just"/>
            <a:r>
              <a:rPr lang="nl-BE" altLang="nl-BE" dirty="0">
                <a:latin typeface="FranklinGothic URW Light"/>
                <a:sym typeface="Wingdings" panose="05000000000000000000" pitchFamily="2" charset="2"/>
              </a:rPr>
              <a:t>Materieel bestanddeel:</a:t>
            </a:r>
          </a:p>
          <a:p>
            <a:pPr lvl="3" algn="just"/>
            <a:r>
              <a:rPr lang="nl-BE" altLang="nl-BE" i="1" dirty="0">
                <a:latin typeface="FranklinGothic URW Light"/>
                <a:sym typeface="Wingdings" panose="05000000000000000000" pitchFamily="2" charset="2"/>
              </a:rPr>
              <a:t>“illegale vermogensvoordelen”</a:t>
            </a:r>
            <a:r>
              <a:rPr lang="nl-NL" altLang="nl-BE" i="1" dirty="0">
                <a:latin typeface="FranklinGothic URW Light"/>
                <a:sym typeface="Wingdings" panose="05000000000000000000" pitchFamily="2" charset="2"/>
              </a:rPr>
              <a:t> </a:t>
            </a:r>
            <a:r>
              <a:rPr lang="nl-BE" altLang="nl-BE" dirty="0">
                <a:latin typeface="FranklinGothic URW Light"/>
                <a:sym typeface="Wingdings" panose="05000000000000000000" pitchFamily="2" charset="2"/>
              </a:rPr>
              <a:t>(art. 42, 3</a:t>
            </a:r>
            <a:r>
              <a:rPr lang="nl-BE" altLang="nl-BE" baseline="30000" dirty="0">
                <a:latin typeface="FranklinGothic URW Light"/>
                <a:sym typeface="Wingdings" panose="05000000000000000000" pitchFamily="2" charset="2"/>
              </a:rPr>
              <a:t>°</a:t>
            </a:r>
            <a:r>
              <a:rPr lang="nl-BE" altLang="nl-BE" dirty="0">
                <a:latin typeface="FranklinGothic URW Light"/>
                <a:sym typeface="Wingdings" panose="05000000000000000000" pitchFamily="2" charset="2"/>
              </a:rPr>
              <a:t> Sw.) </a:t>
            </a:r>
          </a:p>
          <a:p>
            <a:pPr lvl="4" algn="just"/>
            <a:r>
              <a:rPr lang="nl-NL" altLang="nl-BE" dirty="0">
                <a:latin typeface="FranklinGothic URW Light"/>
                <a:sym typeface="Wingdings" panose="05000000000000000000" pitchFamily="2" charset="2"/>
              </a:rPr>
              <a:t>kopen, ruilen of om niet ontvangen, (aflopende misdrijven)</a:t>
            </a:r>
          </a:p>
          <a:p>
            <a:pPr lvl="4" algn="just"/>
            <a:r>
              <a:rPr lang="nl-NL" altLang="nl-BE" dirty="0">
                <a:latin typeface="FranklinGothic URW Light"/>
                <a:sym typeface="Wingdings" panose="05000000000000000000" pitchFamily="2" charset="2"/>
              </a:rPr>
              <a:t>bezitten, bewaren of beheren (voortdurende misdrijven)</a:t>
            </a:r>
          </a:p>
          <a:p>
            <a:pPr marL="1828800" lvl="4" indent="0" algn="just">
              <a:buNone/>
            </a:pPr>
            <a:r>
              <a:rPr lang="nl-NL" altLang="nl-BE" dirty="0">
                <a:latin typeface="FranklinGothic URW Light"/>
                <a:sym typeface="Wingdings" panose="05000000000000000000" pitchFamily="2" charset="2"/>
              </a:rPr>
              <a:t>= ontvangst- of behoudsmisdrijf</a:t>
            </a:r>
            <a:endParaRPr lang="nl-BE" altLang="nl-BE" dirty="0">
              <a:latin typeface="FranklinGothic URW Light"/>
              <a:sym typeface="Wingdings" panose="05000000000000000000" pitchFamily="2" charset="2"/>
            </a:endParaRPr>
          </a:p>
          <a:p>
            <a:pPr lvl="2" algn="just"/>
            <a:r>
              <a:rPr lang="nl-BE" altLang="nl-BE" dirty="0">
                <a:latin typeface="FranklinGothic URW Light"/>
                <a:sym typeface="Wingdings" panose="05000000000000000000" pitchFamily="2" charset="2"/>
              </a:rPr>
              <a:t>Moreel bestanddeel: gewoon opzet = </a:t>
            </a:r>
          </a:p>
          <a:p>
            <a:pPr lvl="3" algn="just"/>
            <a:r>
              <a:rPr lang="nl-BE" altLang="nl-BE" dirty="0">
                <a:latin typeface="FranklinGothic URW Light"/>
                <a:sym typeface="Wingdings" panose="05000000000000000000" pitchFamily="2" charset="2"/>
              </a:rPr>
              <a:t>Ofschoon hij de herkomst van die zaken kende of </a:t>
            </a:r>
            <a:r>
              <a:rPr lang="nl-BE" altLang="nl-BE" i="1" dirty="0">
                <a:latin typeface="FranklinGothic URW Light"/>
                <a:sym typeface="Wingdings" panose="05000000000000000000" pitchFamily="2" charset="2"/>
              </a:rPr>
              <a:t>moest</a:t>
            </a:r>
            <a:r>
              <a:rPr lang="nl-BE" altLang="nl-BE" dirty="0">
                <a:latin typeface="FranklinGothic URW Light"/>
                <a:sym typeface="Wingdings" panose="05000000000000000000" pitchFamily="2" charset="2"/>
              </a:rPr>
              <a:t> kennen op </a:t>
            </a:r>
            <a:r>
              <a:rPr lang="nl-NL" altLang="nl-BE" dirty="0">
                <a:latin typeface="FranklinGothic URW Light"/>
                <a:sym typeface="Wingdings" panose="05000000000000000000" pitchFamily="2" charset="2"/>
              </a:rPr>
              <a:t>het ogenblik van de aanvang van deze handelingen</a:t>
            </a:r>
          </a:p>
          <a:p>
            <a:pPr lvl="2"/>
            <a:endParaRPr lang="nl-BE" dirty="0">
              <a:latin typeface="FranklinGothic URW Light"/>
            </a:endParaRPr>
          </a:p>
          <a:p>
            <a:pPr lvl="2"/>
            <a:endParaRPr lang="nl-BE" dirty="0">
              <a:latin typeface="FranklinGothic URW Light"/>
            </a:endParaRPr>
          </a:p>
        </p:txBody>
      </p:sp>
      <p:sp>
        <p:nvSpPr>
          <p:cNvPr id="6" name="Tijdelijke aanduiding voor datum 5">
            <a:extLst>
              <a:ext uri="{FF2B5EF4-FFF2-40B4-BE49-F238E27FC236}">
                <a16:creationId xmlns:a16="http://schemas.microsoft.com/office/drawing/2014/main" id="{7CD2C58E-AE02-203B-9266-48579B5D4D36}"/>
              </a:ext>
            </a:extLst>
          </p:cNvPr>
          <p:cNvSpPr>
            <a:spLocks noGrp="1"/>
          </p:cNvSpPr>
          <p:nvPr>
            <p:ph type="dt" sz="half" idx="10"/>
          </p:nvPr>
        </p:nvSpPr>
        <p:spPr/>
        <p:txBody>
          <a:bodyPr/>
          <a:lstStyle/>
          <a:p>
            <a:fld id="{6BE985A1-DF82-4581-8621-C66E1CF870E4}"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68880C6-FF4D-8416-B3D4-7340C574B5A8}"/>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38</a:t>
            </a:fld>
            <a:endParaRPr lang="nl-NL" sz="1100" dirty="0"/>
          </a:p>
        </p:txBody>
      </p:sp>
    </p:spTree>
    <p:extLst>
      <p:ext uri="{BB962C8B-B14F-4D97-AF65-F5344CB8AC3E}">
        <p14:creationId xmlns:p14="http://schemas.microsoft.com/office/powerpoint/2010/main" val="3845326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1" algn="just"/>
            <a:r>
              <a:rPr lang="nl-BE" altLang="nl-BE" dirty="0">
                <a:latin typeface="FranklinGothic URW Light"/>
                <a:sym typeface="Wingdings" panose="05000000000000000000" pitchFamily="2" charset="2"/>
              </a:rPr>
              <a:t>2</a:t>
            </a:r>
            <a:r>
              <a:rPr lang="nl-BE" altLang="nl-BE" baseline="30000" dirty="0">
                <a:latin typeface="FranklinGothic URW Light"/>
                <a:sym typeface="Wingdings" panose="05000000000000000000" pitchFamily="2" charset="2"/>
              </a:rPr>
              <a:t>de</a:t>
            </a:r>
            <a:r>
              <a:rPr lang="nl-BE" altLang="nl-BE" dirty="0">
                <a:latin typeface="FranklinGothic URW Light"/>
                <a:sym typeface="Wingdings" panose="05000000000000000000" pitchFamily="2" charset="2"/>
              </a:rPr>
              <a:t> witwasmisdrijf:</a:t>
            </a:r>
          </a:p>
          <a:p>
            <a:pPr lvl="1" algn="just"/>
            <a:endParaRPr lang="nl-BE" altLang="nl-BE" dirty="0">
              <a:latin typeface="FranklinGothic URW Light"/>
              <a:sym typeface="Wingdings" panose="05000000000000000000" pitchFamily="2" charset="2"/>
            </a:endParaRPr>
          </a:p>
          <a:p>
            <a:pPr lvl="2" algn="just"/>
            <a:r>
              <a:rPr lang="nl-BE" altLang="nl-BE" dirty="0">
                <a:latin typeface="FranklinGothic URW Light"/>
                <a:sym typeface="Wingdings" panose="05000000000000000000" pitchFamily="2" charset="2"/>
              </a:rPr>
              <a:t>Dader: eender wie</a:t>
            </a:r>
          </a:p>
          <a:p>
            <a:pPr lvl="2"/>
            <a:endParaRPr lang="nl-BE" dirty="0">
              <a:latin typeface="FranklinGothic URW Light"/>
            </a:endParaRPr>
          </a:p>
          <a:p>
            <a:pPr lvl="2" algn="just"/>
            <a:r>
              <a:rPr lang="nl-BE" altLang="nl-BE" dirty="0">
                <a:latin typeface="FranklinGothic URW Light"/>
                <a:sym typeface="Wingdings" panose="05000000000000000000" pitchFamily="2" charset="2"/>
              </a:rPr>
              <a:t>Materieel bestanddeel: </a:t>
            </a:r>
          </a:p>
          <a:p>
            <a:pPr lvl="3" algn="just"/>
            <a:r>
              <a:rPr lang="nl-BE" altLang="nl-BE" i="1" dirty="0">
                <a:latin typeface="FranklinGothic URW Light"/>
                <a:sym typeface="Wingdings" panose="05000000000000000000" pitchFamily="2" charset="2"/>
              </a:rPr>
              <a:t>“illegale vermogensvoordelen” </a:t>
            </a:r>
            <a:r>
              <a:rPr lang="nl-BE" altLang="nl-BE" dirty="0">
                <a:latin typeface="FranklinGothic URW Light"/>
                <a:sym typeface="Wingdings" panose="05000000000000000000" pitchFamily="2" charset="2"/>
              </a:rPr>
              <a:t>(art. 42, 3</a:t>
            </a:r>
            <a:r>
              <a:rPr lang="nl-BE" altLang="nl-BE" baseline="30000" dirty="0">
                <a:latin typeface="FranklinGothic URW Light"/>
                <a:sym typeface="Wingdings" panose="05000000000000000000" pitchFamily="2" charset="2"/>
              </a:rPr>
              <a:t>°</a:t>
            </a:r>
            <a:r>
              <a:rPr lang="nl-BE" altLang="nl-BE" dirty="0">
                <a:latin typeface="FranklinGothic URW Light"/>
                <a:sym typeface="Wingdings" panose="05000000000000000000" pitchFamily="2" charset="2"/>
              </a:rPr>
              <a:t> Sw.) omzetten of overdragen </a:t>
            </a:r>
          </a:p>
          <a:p>
            <a:pPr marL="1371600" lvl="3" indent="0" algn="just">
              <a:buNone/>
            </a:pPr>
            <a:r>
              <a:rPr lang="nl-BE" altLang="nl-BE" dirty="0">
                <a:latin typeface="FranklinGothic URW Light"/>
                <a:sym typeface="Wingdings" panose="05000000000000000000" pitchFamily="2" charset="2"/>
              </a:rPr>
              <a:t>= afstootmisdrijf</a:t>
            </a:r>
          </a:p>
          <a:p>
            <a:pPr lvl="2" algn="just"/>
            <a:endParaRPr lang="nl-BE" altLang="nl-BE" dirty="0">
              <a:latin typeface="FranklinGothic URW Light"/>
              <a:sym typeface="Wingdings" panose="05000000000000000000" pitchFamily="2" charset="2"/>
            </a:endParaRPr>
          </a:p>
          <a:p>
            <a:pPr lvl="2" algn="just"/>
            <a:r>
              <a:rPr lang="nl-BE" altLang="nl-BE" dirty="0">
                <a:latin typeface="FranklinGothic URW Light"/>
                <a:sym typeface="Wingdings" panose="05000000000000000000" pitchFamily="2" charset="2"/>
              </a:rPr>
              <a:t>Moreel bestanddeel: bijzonder opzet =</a:t>
            </a:r>
          </a:p>
          <a:p>
            <a:pPr lvl="3" algn="just"/>
            <a:r>
              <a:rPr lang="nl-BE" altLang="nl-BE" dirty="0">
                <a:latin typeface="FranklinGothic URW Light"/>
                <a:sym typeface="Wingdings" panose="05000000000000000000" pitchFamily="2" charset="2"/>
              </a:rPr>
              <a:t>met de bedoeling de illegale herkomst ervan te verbergen of te verdoezelen, of</a:t>
            </a:r>
          </a:p>
          <a:p>
            <a:pPr lvl="3" algn="just"/>
            <a:r>
              <a:rPr lang="nl-BE" altLang="nl-BE" dirty="0">
                <a:latin typeface="FranklinGothic URW Light"/>
                <a:sym typeface="Wingdings" panose="05000000000000000000" pitchFamily="2" charset="2"/>
              </a:rPr>
              <a:t>een persoon die betrokken is bij een misdrijf waaruit deze zaken voortkomen, te helpen ontkomen aan de rechtsgevolgen van zijn daden</a:t>
            </a:r>
            <a:r>
              <a:rPr lang="nl-NL" altLang="nl-BE" dirty="0">
                <a:latin typeface="FranklinGothic URW Light"/>
                <a:sym typeface="Wingdings" panose="05000000000000000000" pitchFamily="2" charset="2"/>
              </a:rPr>
              <a:t> </a:t>
            </a:r>
          </a:p>
          <a:p>
            <a:pPr lvl="2" algn="just"/>
            <a:endParaRPr lang="nl-BE" altLang="nl-BE" dirty="0">
              <a:latin typeface="FranklinGothic URW Light"/>
              <a:sym typeface="Wingdings" panose="05000000000000000000" pitchFamily="2" charset="2"/>
            </a:endParaRPr>
          </a:p>
          <a:p>
            <a:pPr lvl="2"/>
            <a:endParaRPr lang="nl-BE" dirty="0">
              <a:latin typeface="FranklinGothic URW Light"/>
            </a:endParaRPr>
          </a:p>
          <a:p>
            <a:pPr lvl="2"/>
            <a:endParaRPr lang="nl-BE" dirty="0">
              <a:latin typeface="FranklinGothic URW Light"/>
            </a:endParaRPr>
          </a:p>
        </p:txBody>
      </p:sp>
      <p:sp>
        <p:nvSpPr>
          <p:cNvPr id="6" name="Tijdelijke aanduiding voor datum 5">
            <a:extLst>
              <a:ext uri="{FF2B5EF4-FFF2-40B4-BE49-F238E27FC236}">
                <a16:creationId xmlns:a16="http://schemas.microsoft.com/office/drawing/2014/main" id="{ECEE6E1C-06E2-6575-43F5-D277D6F7E60B}"/>
              </a:ext>
            </a:extLst>
          </p:cNvPr>
          <p:cNvSpPr>
            <a:spLocks noGrp="1"/>
          </p:cNvSpPr>
          <p:nvPr>
            <p:ph type="dt" sz="half" idx="10"/>
          </p:nvPr>
        </p:nvSpPr>
        <p:spPr/>
        <p:txBody>
          <a:bodyPr/>
          <a:lstStyle/>
          <a:p>
            <a:fld id="{B1F71F37-BDD7-4EBE-A9E9-571611324EB2}"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365568E1-BD36-7865-7F69-C89818D5463D}"/>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39</a:t>
            </a:fld>
            <a:endParaRPr lang="nl-NL" sz="1100" dirty="0"/>
          </a:p>
        </p:txBody>
      </p:sp>
    </p:spTree>
    <p:extLst>
      <p:ext uri="{BB962C8B-B14F-4D97-AF65-F5344CB8AC3E}">
        <p14:creationId xmlns:p14="http://schemas.microsoft.com/office/powerpoint/2010/main" val="171217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subTitle" idx="1"/>
          </p:nvPr>
        </p:nvSpPr>
        <p:spPr/>
        <p:txBody>
          <a:bodyPr>
            <a:normAutofit/>
          </a:bodyPr>
          <a:lstStyle/>
          <a:p>
            <a:r>
              <a:rPr lang="nl-BE" sz="4400" dirty="0"/>
              <a:t>INLEIDING</a:t>
            </a:r>
          </a:p>
          <a:p>
            <a:endParaRPr lang="nl-BE" sz="4400" dirty="0"/>
          </a:p>
          <a:p>
            <a:endParaRPr lang="nl-BE" sz="2400" dirty="0"/>
          </a:p>
          <a:p>
            <a:endParaRPr lang="nl-BE" sz="2400" dirty="0"/>
          </a:p>
          <a:p>
            <a:endParaRPr lang="nl-BE" sz="2400" dirty="0"/>
          </a:p>
          <a:p>
            <a:endParaRPr lang="nl-BE" sz="2400" dirty="0"/>
          </a:p>
          <a:p>
            <a:endParaRPr lang="nl-BE" sz="2400" dirty="0"/>
          </a:p>
        </p:txBody>
      </p:sp>
      <p:sp>
        <p:nvSpPr>
          <p:cNvPr id="5" name="Tijdelijke aanduiding voor datum 4">
            <a:extLst>
              <a:ext uri="{FF2B5EF4-FFF2-40B4-BE49-F238E27FC236}">
                <a16:creationId xmlns:a16="http://schemas.microsoft.com/office/drawing/2014/main" id="{F1B33989-F194-061C-E42A-E0E39539FFD2}"/>
              </a:ext>
            </a:extLst>
          </p:cNvPr>
          <p:cNvSpPr>
            <a:spLocks noGrp="1"/>
          </p:cNvSpPr>
          <p:nvPr>
            <p:ph type="dt" sz="half" idx="10"/>
          </p:nvPr>
        </p:nvSpPr>
        <p:spPr/>
        <p:txBody>
          <a:bodyPr/>
          <a:lstStyle/>
          <a:p>
            <a:fld id="{8051F2AE-C7E0-4FAD-B91B-DFB4902E9FC3}" type="datetime1">
              <a:rPr lang="nl-BE" smtClean="0"/>
              <a:t>23/09/2022</a:t>
            </a:fld>
            <a:endParaRPr lang="nl-NL"/>
          </a:p>
        </p:txBody>
      </p:sp>
      <p:sp>
        <p:nvSpPr>
          <p:cNvPr id="2" name="Tijdelijke aanduiding voor dianummer 1">
            <a:extLst>
              <a:ext uri="{FF2B5EF4-FFF2-40B4-BE49-F238E27FC236}">
                <a16:creationId xmlns:a16="http://schemas.microsoft.com/office/drawing/2014/main" id="{3EE37C40-42C5-E0A1-C359-128A1BE6D8B1}"/>
              </a:ext>
            </a:extLst>
          </p:cNvPr>
          <p:cNvSpPr>
            <a:spLocks noGrp="1"/>
          </p:cNvSpPr>
          <p:nvPr>
            <p:ph type="sldNum" sz="quarter" idx="12"/>
          </p:nvPr>
        </p:nvSpPr>
        <p:spPr/>
        <p:txBody>
          <a:bodyPr/>
          <a:lstStyle/>
          <a:p>
            <a:fld id="{B38FF561-C412-4D00-8348-8201C4A2C29E}" type="slidenum">
              <a:rPr lang="nl-NL" smtClean="0"/>
              <a:pPr/>
              <a:t>4</a:t>
            </a:fld>
            <a:endParaRPr lang="nl-NL"/>
          </a:p>
        </p:txBody>
      </p:sp>
    </p:spTree>
    <p:extLst>
      <p:ext uri="{BB962C8B-B14F-4D97-AF65-F5344CB8AC3E}">
        <p14:creationId xmlns:p14="http://schemas.microsoft.com/office/powerpoint/2010/main" val="1132218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497446"/>
            <a:ext cx="10515600" cy="4343400"/>
          </a:xfrm>
        </p:spPr>
        <p:txBody>
          <a:bodyPr/>
          <a:lstStyle/>
          <a:p>
            <a:pPr lvl="1" algn="just"/>
            <a:r>
              <a:rPr lang="nl-BE" altLang="nl-BE" dirty="0">
                <a:latin typeface="FranklinGothic URW Light"/>
                <a:sym typeface="Wingdings" panose="05000000000000000000" pitchFamily="2" charset="2"/>
              </a:rPr>
              <a:t>3</a:t>
            </a:r>
            <a:r>
              <a:rPr lang="nl-BE" altLang="nl-BE" baseline="30000" dirty="0">
                <a:latin typeface="FranklinGothic URW Light"/>
                <a:sym typeface="Wingdings" panose="05000000000000000000" pitchFamily="2" charset="2"/>
              </a:rPr>
              <a:t>de</a:t>
            </a:r>
            <a:r>
              <a:rPr lang="nl-BE" altLang="nl-BE" dirty="0">
                <a:latin typeface="FranklinGothic URW Light"/>
                <a:sym typeface="Wingdings" panose="05000000000000000000" pitchFamily="2" charset="2"/>
              </a:rPr>
              <a:t> witwasmisdrijf:</a:t>
            </a:r>
          </a:p>
          <a:p>
            <a:pPr lvl="1" algn="just"/>
            <a:endParaRPr lang="nl-BE" altLang="nl-BE" dirty="0">
              <a:latin typeface="FranklinGothic URW Light"/>
              <a:sym typeface="Wingdings" panose="05000000000000000000" pitchFamily="2" charset="2"/>
            </a:endParaRPr>
          </a:p>
          <a:p>
            <a:pPr lvl="2" algn="just"/>
            <a:r>
              <a:rPr lang="nl-BE" altLang="nl-BE" dirty="0">
                <a:latin typeface="FranklinGothic URW Light"/>
                <a:sym typeface="Wingdings" panose="05000000000000000000" pitchFamily="2" charset="2"/>
              </a:rPr>
              <a:t>Dader: </a:t>
            </a:r>
          </a:p>
          <a:p>
            <a:pPr lvl="3" algn="just"/>
            <a:r>
              <a:rPr lang="nl-BE" altLang="nl-BE" dirty="0">
                <a:latin typeface="FranklinGothic URW Light"/>
                <a:sym typeface="Wingdings" panose="05000000000000000000" pitchFamily="2" charset="2"/>
              </a:rPr>
              <a:t>eender wie behalve derden wat betreft gewone fiscale fraude</a:t>
            </a:r>
          </a:p>
          <a:p>
            <a:pPr lvl="2"/>
            <a:endParaRPr lang="nl-BE" dirty="0">
              <a:latin typeface="FranklinGothic URW Light"/>
            </a:endParaRPr>
          </a:p>
          <a:p>
            <a:pPr lvl="2" algn="just"/>
            <a:r>
              <a:rPr lang="nl-BE" altLang="nl-BE" dirty="0">
                <a:latin typeface="FranklinGothic URW Light"/>
                <a:sym typeface="Wingdings" panose="05000000000000000000" pitchFamily="2" charset="2"/>
              </a:rPr>
              <a:t>Materieel bestanddeel: </a:t>
            </a:r>
          </a:p>
          <a:p>
            <a:pPr lvl="3" algn="just"/>
            <a:r>
              <a:rPr lang="nl-BE" altLang="nl-BE" dirty="0">
                <a:latin typeface="FranklinGothic URW Light"/>
                <a:sym typeface="Wingdings" panose="05000000000000000000" pitchFamily="2" charset="2"/>
              </a:rPr>
              <a:t>verhelen of verhullen </a:t>
            </a:r>
            <a:r>
              <a:rPr lang="nl-NL" altLang="nl-BE" dirty="0">
                <a:latin typeface="FranklinGothic URW Light"/>
                <a:sym typeface="Wingdings" panose="05000000000000000000" pitchFamily="2" charset="2"/>
              </a:rPr>
              <a:t>(voortdurende misdrijven) </a:t>
            </a:r>
            <a:r>
              <a:rPr lang="nl-BE" altLang="nl-BE" dirty="0">
                <a:latin typeface="FranklinGothic URW Light"/>
                <a:sym typeface="Wingdings" panose="05000000000000000000" pitchFamily="2" charset="2"/>
              </a:rPr>
              <a:t>van de aard, oorsprong, vindplaats, vervreemding, verplaatsing of eigendom van “illegale vermogensvoordelen”</a:t>
            </a:r>
            <a:r>
              <a:rPr lang="nl-NL" altLang="nl-BE" dirty="0">
                <a:latin typeface="FranklinGothic URW Light"/>
                <a:sym typeface="Wingdings" panose="05000000000000000000" pitchFamily="2" charset="2"/>
              </a:rPr>
              <a:t> </a:t>
            </a:r>
            <a:r>
              <a:rPr lang="nl-BE" altLang="nl-BE" dirty="0">
                <a:latin typeface="FranklinGothic URW Light"/>
                <a:sym typeface="Wingdings" panose="05000000000000000000" pitchFamily="2" charset="2"/>
              </a:rPr>
              <a:t>(art. 42, 3</a:t>
            </a:r>
            <a:r>
              <a:rPr lang="nl-BE" altLang="nl-BE" baseline="30000" dirty="0">
                <a:latin typeface="FranklinGothic URW Light"/>
                <a:sym typeface="Wingdings" panose="05000000000000000000" pitchFamily="2" charset="2"/>
              </a:rPr>
              <a:t>°</a:t>
            </a:r>
            <a:r>
              <a:rPr lang="nl-BE" altLang="nl-BE" dirty="0">
                <a:latin typeface="FranklinGothic URW Light"/>
                <a:sym typeface="Wingdings" panose="05000000000000000000" pitchFamily="2" charset="2"/>
              </a:rPr>
              <a:t> Sw.)</a:t>
            </a:r>
          </a:p>
          <a:p>
            <a:pPr marL="1371600" lvl="3" indent="0" algn="just">
              <a:buNone/>
            </a:pPr>
            <a:r>
              <a:rPr lang="nl-BE" altLang="nl-BE" dirty="0">
                <a:latin typeface="FranklinGothic URW Light"/>
                <a:sym typeface="Wingdings" panose="05000000000000000000" pitchFamily="2" charset="2"/>
              </a:rPr>
              <a:t>= verbergingsmisdrijf</a:t>
            </a:r>
          </a:p>
          <a:p>
            <a:pPr marL="1371600" lvl="3" indent="0" algn="just">
              <a:buNone/>
            </a:pPr>
            <a:endParaRPr lang="nl-BE" altLang="nl-BE" dirty="0">
              <a:latin typeface="FranklinGothic URW Light"/>
              <a:sym typeface="Wingdings" panose="05000000000000000000" pitchFamily="2" charset="2"/>
            </a:endParaRPr>
          </a:p>
          <a:p>
            <a:pPr lvl="2" algn="just"/>
            <a:r>
              <a:rPr lang="nl-BE" altLang="nl-BE" dirty="0">
                <a:latin typeface="FranklinGothic URW Light"/>
                <a:sym typeface="Wingdings" panose="05000000000000000000" pitchFamily="2" charset="2"/>
              </a:rPr>
              <a:t>Moreel bestanddeel: gewoon opzet =</a:t>
            </a:r>
          </a:p>
          <a:p>
            <a:pPr lvl="3" algn="just"/>
            <a:r>
              <a:rPr lang="nl-BE" altLang="nl-BE" dirty="0">
                <a:latin typeface="FranklinGothic URW Light"/>
                <a:sym typeface="Wingdings" panose="05000000000000000000" pitchFamily="2" charset="2"/>
              </a:rPr>
              <a:t>Ofschoon hij de herkomst van die zaken kende of </a:t>
            </a:r>
            <a:r>
              <a:rPr lang="nl-BE" altLang="nl-BE" i="1" dirty="0">
                <a:latin typeface="FranklinGothic URW Light"/>
                <a:sym typeface="Wingdings" panose="05000000000000000000" pitchFamily="2" charset="2"/>
              </a:rPr>
              <a:t>moest</a:t>
            </a:r>
            <a:r>
              <a:rPr lang="nl-BE" altLang="nl-BE" dirty="0">
                <a:latin typeface="FranklinGothic URW Light"/>
                <a:sym typeface="Wingdings" panose="05000000000000000000" pitchFamily="2" charset="2"/>
              </a:rPr>
              <a:t> kennen op </a:t>
            </a:r>
            <a:r>
              <a:rPr lang="nl-NL" altLang="nl-BE" dirty="0">
                <a:latin typeface="FranklinGothic URW Light"/>
                <a:sym typeface="Wingdings" panose="05000000000000000000" pitchFamily="2" charset="2"/>
              </a:rPr>
              <a:t>het ogenblik van de aanvang van deze handelingen</a:t>
            </a:r>
          </a:p>
          <a:p>
            <a:pPr lvl="2" algn="just"/>
            <a:endParaRPr lang="nl-BE" altLang="nl-BE" dirty="0">
              <a:latin typeface="FranklinGothic URW Light"/>
              <a:sym typeface="Wingdings" panose="05000000000000000000" pitchFamily="2" charset="2"/>
            </a:endParaRPr>
          </a:p>
          <a:p>
            <a:pPr lvl="2"/>
            <a:endParaRPr lang="nl-BE" dirty="0">
              <a:latin typeface="FranklinGothic URW Light"/>
            </a:endParaRPr>
          </a:p>
        </p:txBody>
      </p:sp>
      <p:sp>
        <p:nvSpPr>
          <p:cNvPr id="6" name="Tijdelijke aanduiding voor datum 5">
            <a:extLst>
              <a:ext uri="{FF2B5EF4-FFF2-40B4-BE49-F238E27FC236}">
                <a16:creationId xmlns:a16="http://schemas.microsoft.com/office/drawing/2014/main" id="{55C7AE8C-E384-7D3A-3FA0-A266F988BF15}"/>
              </a:ext>
            </a:extLst>
          </p:cNvPr>
          <p:cNvSpPr>
            <a:spLocks noGrp="1"/>
          </p:cNvSpPr>
          <p:nvPr>
            <p:ph type="dt" sz="half" idx="10"/>
          </p:nvPr>
        </p:nvSpPr>
        <p:spPr/>
        <p:txBody>
          <a:bodyPr/>
          <a:lstStyle/>
          <a:p>
            <a:fld id="{467B946A-2A93-462A-8EE9-986D7ADA7B04}"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46E2A9DC-4BB0-B1CB-24D4-6B9AF04DF970}"/>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40</a:t>
            </a:fld>
            <a:endParaRPr lang="nl-NL" sz="1100" dirty="0"/>
          </a:p>
        </p:txBody>
      </p:sp>
    </p:spTree>
    <p:extLst>
      <p:ext uri="{BB962C8B-B14F-4D97-AF65-F5344CB8AC3E}">
        <p14:creationId xmlns:p14="http://schemas.microsoft.com/office/powerpoint/2010/main" val="3834080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321955"/>
            <a:ext cx="10515600" cy="4343400"/>
          </a:xfrm>
        </p:spPr>
        <p:txBody>
          <a:bodyPr/>
          <a:lstStyle/>
          <a:p>
            <a:pPr lvl="1"/>
            <a:r>
              <a:rPr lang="nl-BE" dirty="0">
                <a:latin typeface="FranklinGothic URW Light"/>
              </a:rPr>
              <a:t>De hoofdstraffen (pro memorie)</a:t>
            </a:r>
          </a:p>
          <a:p>
            <a:pPr lvl="2"/>
            <a:r>
              <a:rPr lang="en-US" dirty="0">
                <a:latin typeface="FranklinGothic URW Light"/>
              </a:rPr>
              <a:t>GVS 15 d – 5 j</a:t>
            </a:r>
          </a:p>
          <a:p>
            <a:pPr marL="914400" lvl="2" indent="0">
              <a:buNone/>
            </a:pPr>
            <a:r>
              <a:rPr lang="en-US" dirty="0">
                <a:latin typeface="FranklinGothic URW Light"/>
              </a:rPr>
              <a:t>En/of </a:t>
            </a:r>
          </a:p>
          <a:p>
            <a:pPr lvl="2"/>
            <a:r>
              <a:rPr lang="en-US" dirty="0">
                <a:latin typeface="FranklinGothic URW Light"/>
              </a:rPr>
              <a:t>GB 26 tot 100.000 euro € </a:t>
            </a:r>
          </a:p>
          <a:p>
            <a:pPr lvl="2"/>
            <a:r>
              <a:rPr lang="nl-BE" dirty="0">
                <a:latin typeface="FranklinGothic URW Light"/>
              </a:rPr>
              <a:t>Verbeurdverklaring: </a:t>
            </a:r>
          </a:p>
          <a:p>
            <a:pPr lvl="3"/>
            <a:r>
              <a:rPr lang="nl-BE" dirty="0">
                <a:latin typeface="FranklinGothic URW Light"/>
              </a:rPr>
              <a:t>Principe – verplicht: art 42,1° j° 505, lid 5 en 6 Sw. </a:t>
            </a:r>
          </a:p>
          <a:p>
            <a:pPr lvl="3"/>
            <a:r>
              <a:rPr lang="nl-BE" dirty="0">
                <a:latin typeface="FranklinGothic URW Light"/>
              </a:rPr>
              <a:t>Uitzondering: vermogensvoordeel uit de omzettingswitwas, facultatief (art. 42,3° Sw.)</a:t>
            </a:r>
          </a:p>
          <a:p>
            <a:pPr lvl="3"/>
            <a:r>
              <a:rPr lang="nl-BE" dirty="0">
                <a:latin typeface="FranklinGothic URW Light"/>
              </a:rPr>
              <a:t>Risico! </a:t>
            </a:r>
            <a:r>
              <a:rPr lang="nl-BE" dirty="0">
                <a:latin typeface="FranklinGothic URW Light"/>
                <a:sym typeface="Wingdings" panose="05000000000000000000" pitchFamily="2" charset="2"/>
              </a:rPr>
              <a:t> </a:t>
            </a:r>
            <a:r>
              <a:rPr lang="nl-BE" dirty="0">
                <a:latin typeface="FranklinGothic URW Light"/>
              </a:rPr>
              <a:t>Quasi hoofdelijkheid en potentieel continuïteitsverstorend risico</a:t>
            </a:r>
          </a:p>
          <a:p>
            <a:pPr lvl="2"/>
            <a:r>
              <a:rPr lang="nl-NL" dirty="0">
                <a:latin typeface="FranklinGothic URW Light"/>
                <a:sym typeface="Wingdings" panose="05000000000000000000" pitchFamily="2" charset="2"/>
              </a:rPr>
              <a:t>Beroepsverbod onder KB nr. 22 (24 oktober 1934) – art. 1, f)</a:t>
            </a:r>
          </a:p>
          <a:p>
            <a:pPr lvl="2"/>
            <a:r>
              <a:rPr lang="nl-NL" dirty="0">
                <a:latin typeface="FranklinGothic URW Light"/>
                <a:sym typeface="Wingdings" panose="05000000000000000000" pitchFamily="2" charset="2"/>
              </a:rPr>
              <a:t>Ontzetting BUPO voor een termijn van 5 tot 10 jaar (art. 33, lid 1 j° 31, lid 1 (vnl. 5°) Sw.)</a:t>
            </a:r>
            <a:endParaRPr lang="nl-BE" dirty="0">
              <a:latin typeface="FranklinGothic URW Light"/>
            </a:endParaRPr>
          </a:p>
          <a:p>
            <a:pPr lvl="1"/>
            <a:endParaRPr lang="nl-BE" dirty="0">
              <a:latin typeface="FranklinGothic URW Light"/>
            </a:endParaRPr>
          </a:p>
          <a:p>
            <a:pPr lvl="1"/>
            <a:r>
              <a:rPr lang="nl-BE" dirty="0">
                <a:latin typeface="FranklinGothic URW Light"/>
              </a:rPr>
              <a:t>Poging strafbaar</a:t>
            </a:r>
          </a:p>
          <a:p>
            <a:pPr lvl="2"/>
            <a:endParaRPr lang="nl-BE" dirty="0">
              <a:latin typeface="FranklinGothic URW Light"/>
            </a:endParaRPr>
          </a:p>
        </p:txBody>
      </p:sp>
      <p:sp>
        <p:nvSpPr>
          <p:cNvPr id="6" name="Tijdelijke aanduiding voor datum 5">
            <a:extLst>
              <a:ext uri="{FF2B5EF4-FFF2-40B4-BE49-F238E27FC236}">
                <a16:creationId xmlns:a16="http://schemas.microsoft.com/office/drawing/2014/main" id="{EF9C614D-A1CA-EF12-C90D-01CE8C81747D}"/>
              </a:ext>
            </a:extLst>
          </p:cNvPr>
          <p:cNvSpPr>
            <a:spLocks noGrp="1"/>
          </p:cNvSpPr>
          <p:nvPr>
            <p:ph type="dt" sz="half" idx="10"/>
          </p:nvPr>
        </p:nvSpPr>
        <p:spPr/>
        <p:txBody>
          <a:bodyPr/>
          <a:lstStyle/>
          <a:p>
            <a:fld id="{9C120128-0467-4814-B999-8279DC05AAFB}"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D3FF2C20-FA40-A72B-1525-98545BF800F1}"/>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41</a:t>
            </a:fld>
            <a:endParaRPr lang="nl-NL" sz="1100" dirty="0"/>
          </a:p>
        </p:txBody>
      </p:sp>
    </p:spTree>
    <p:extLst>
      <p:ext uri="{BB962C8B-B14F-4D97-AF65-F5344CB8AC3E}">
        <p14:creationId xmlns:p14="http://schemas.microsoft.com/office/powerpoint/2010/main" val="274698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321955"/>
            <a:ext cx="10515600" cy="4343400"/>
          </a:xfrm>
        </p:spPr>
        <p:txBody>
          <a:bodyPr/>
          <a:lstStyle/>
          <a:p>
            <a:r>
              <a:rPr lang="nl-BE" dirty="0">
                <a:highlight>
                  <a:srgbClr val="00FF00"/>
                </a:highlight>
                <a:latin typeface="FranklinGothic URW Light"/>
              </a:rPr>
              <a:t>(5) Valsheden:</a:t>
            </a:r>
          </a:p>
          <a:p>
            <a:pPr lvl="1"/>
            <a:r>
              <a:rPr lang="nl-BE" dirty="0">
                <a:highlight>
                  <a:srgbClr val="00FFFF"/>
                </a:highlight>
                <a:latin typeface="FranklinGothic URW Light"/>
              </a:rPr>
              <a:t>In geschriften</a:t>
            </a:r>
            <a:r>
              <a:rPr lang="nl-BE" dirty="0">
                <a:latin typeface="FranklinGothic URW Light"/>
              </a:rPr>
              <a:t>:</a:t>
            </a:r>
          </a:p>
          <a:p>
            <a:pPr lvl="2"/>
            <a:r>
              <a:rPr lang="nl-BE" dirty="0">
                <a:latin typeface="FranklinGothic URW Light"/>
              </a:rPr>
              <a:t>Curator is een persoon</a:t>
            </a:r>
            <a:r>
              <a:rPr lang="nl-NL" b="0" i="0" dirty="0">
                <a:effectLst/>
                <a:latin typeface="FranklinGothic URW Light"/>
              </a:rPr>
              <a:t> die een openbaar ambt uitoefent, maar is hij te kwalificeren als een openbaar officier of ambtenaar?</a:t>
            </a:r>
          </a:p>
          <a:p>
            <a:pPr lvl="3"/>
            <a:r>
              <a:rPr lang="nl-NL" dirty="0">
                <a:latin typeface="FranklinGothic URW Light"/>
              </a:rPr>
              <a:t>Openbaar officier of ambtenaar is qua begrip enger;</a:t>
            </a:r>
          </a:p>
          <a:p>
            <a:pPr lvl="3"/>
            <a:r>
              <a:rPr lang="nl-NL" dirty="0">
                <a:latin typeface="FranklinGothic URW Light"/>
              </a:rPr>
              <a:t>Bepaalde rechtsleer: curator is van overheidswege bekleed met bepaalde opdracht</a:t>
            </a:r>
          </a:p>
          <a:p>
            <a:pPr lvl="3"/>
            <a:r>
              <a:rPr lang="nl-NL" dirty="0">
                <a:latin typeface="FranklinGothic URW Light"/>
              </a:rPr>
              <a:t>Belang = toepassing art. 194-195 Sw. (eigen misdrijf) of art. 196 Sw.?</a:t>
            </a:r>
          </a:p>
          <a:p>
            <a:pPr lvl="2"/>
            <a:r>
              <a:rPr lang="nl-NL" dirty="0">
                <a:latin typeface="FranklinGothic URW Light"/>
              </a:rPr>
              <a:t>Materieel bestanddeel:</a:t>
            </a:r>
          </a:p>
          <a:p>
            <a:pPr lvl="3"/>
            <a:r>
              <a:rPr lang="nl-BE" dirty="0">
                <a:latin typeface="FranklinGothic URW Light"/>
              </a:rPr>
              <a:t>Waarheidsvermomming in</a:t>
            </a:r>
          </a:p>
          <a:p>
            <a:pPr lvl="3"/>
            <a:r>
              <a:rPr lang="nl-BE" dirty="0">
                <a:latin typeface="FranklinGothic URW Light"/>
              </a:rPr>
              <a:t>Een strafrechtelijk beschermd geschrift (= geschrift met juridische draagwijdte)</a:t>
            </a:r>
          </a:p>
          <a:p>
            <a:pPr lvl="3"/>
            <a:r>
              <a:rPr lang="nl-BE" dirty="0">
                <a:latin typeface="FranklinGothic URW Light"/>
              </a:rPr>
              <a:t>Dat een mogelijk nadeel kan veroorzaken (gevaarzetting)</a:t>
            </a:r>
          </a:p>
          <a:p>
            <a:pPr lvl="2"/>
            <a:r>
              <a:rPr lang="nl-BE" dirty="0">
                <a:latin typeface="FranklinGothic URW Light"/>
              </a:rPr>
              <a:t>Moreel bestanddeel: bijzonder opzet (bedrieg­lijk opzet of oog­merk om te schaden) </a:t>
            </a:r>
            <a:endParaRPr lang="nl-NL" dirty="0">
              <a:latin typeface="FranklinGothic URW Light"/>
            </a:endParaRPr>
          </a:p>
          <a:p>
            <a:pPr lvl="2"/>
            <a:endParaRPr lang="nl-NL" dirty="0">
              <a:solidFill>
                <a:srgbClr val="333333"/>
              </a:solidFill>
              <a:latin typeface="FranklinGothic URW Light"/>
            </a:endParaRPr>
          </a:p>
        </p:txBody>
      </p:sp>
      <p:sp>
        <p:nvSpPr>
          <p:cNvPr id="6" name="Tijdelijke aanduiding voor datum 5">
            <a:extLst>
              <a:ext uri="{FF2B5EF4-FFF2-40B4-BE49-F238E27FC236}">
                <a16:creationId xmlns:a16="http://schemas.microsoft.com/office/drawing/2014/main" id="{548D104C-0088-E05A-FF38-6CBF5CBFC57F}"/>
              </a:ext>
            </a:extLst>
          </p:cNvPr>
          <p:cNvSpPr>
            <a:spLocks noGrp="1"/>
          </p:cNvSpPr>
          <p:nvPr>
            <p:ph type="dt" sz="half" idx="10"/>
          </p:nvPr>
        </p:nvSpPr>
        <p:spPr/>
        <p:txBody>
          <a:bodyPr/>
          <a:lstStyle/>
          <a:p>
            <a:fld id="{5518FE3D-037E-4117-BDB3-640AA33CB8B1}"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8652F2B7-47E1-7E0A-8BEB-200F01FC3C47}"/>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42</a:t>
            </a:fld>
            <a:endParaRPr lang="nl-NL" sz="1100" dirty="0"/>
          </a:p>
        </p:txBody>
      </p:sp>
    </p:spTree>
    <p:extLst>
      <p:ext uri="{BB962C8B-B14F-4D97-AF65-F5344CB8AC3E}">
        <p14:creationId xmlns:p14="http://schemas.microsoft.com/office/powerpoint/2010/main" val="4033761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321955"/>
            <a:ext cx="10515600" cy="4343400"/>
          </a:xfrm>
        </p:spPr>
        <p:txBody>
          <a:bodyPr/>
          <a:lstStyle/>
          <a:p>
            <a:pPr lvl="2"/>
            <a:r>
              <a:rPr lang="nl-BE" dirty="0">
                <a:latin typeface="FranklinGothic URW Light"/>
              </a:rPr>
              <a:t>Gebruik:</a:t>
            </a:r>
          </a:p>
          <a:p>
            <a:pPr lvl="3"/>
            <a:r>
              <a:rPr lang="nl-BE" dirty="0">
                <a:latin typeface="FranklinGothic URW Light"/>
              </a:rPr>
              <a:t>Constitutieve bestanddelen</a:t>
            </a:r>
          </a:p>
          <a:p>
            <a:pPr lvl="4"/>
            <a:r>
              <a:rPr lang="nl-BE" dirty="0">
                <a:latin typeface="FranklinGothic URW Light"/>
              </a:rPr>
              <a:t>Dader cf. valsheid</a:t>
            </a:r>
          </a:p>
          <a:p>
            <a:pPr lvl="4"/>
            <a:r>
              <a:rPr lang="nl-BE" dirty="0">
                <a:latin typeface="FranklinGothic URW Light"/>
              </a:rPr>
              <a:t>Materieel bestanddeel: </a:t>
            </a:r>
          </a:p>
          <a:p>
            <a:pPr lvl="5"/>
            <a:r>
              <a:rPr lang="nl-BE" dirty="0">
                <a:solidFill>
                  <a:srgbClr val="0F253A"/>
                </a:solidFill>
                <a:latin typeface="FranklinGothic URW Light"/>
              </a:rPr>
              <a:t>Gebruik: </a:t>
            </a:r>
          </a:p>
          <a:p>
            <a:pPr lvl="6"/>
            <a:r>
              <a:rPr lang="nl-BE" dirty="0">
                <a:solidFill>
                  <a:srgbClr val="0F253A"/>
                </a:solidFill>
                <a:latin typeface="FranklinGothic URW Light"/>
              </a:rPr>
              <a:t>Materiële gedraging bestaande in het aanwenden van de akte of het stuk om er een bepaald doel mee te bereiken. Deze aanwending moet uitwerking kunnen geven aan de valsheid</a:t>
            </a:r>
          </a:p>
          <a:p>
            <a:pPr lvl="6"/>
            <a:r>
              <a:rPr lang="nl-BE" dirty="0">
                <a:solidFill>
                  <a:srgbClr val="0F253A"/>
                </a:solidFill>
                <a:latin typeface="FranklinGothic URW Light"/>
              </a:rPr>
              <a:t>M.a.w., het zich bedienen van de akte of het stuk </a:t>
            </a:r>
            <a:r>
              <a:rPr lang="nl-BE" i="1" dirty="0">
                <a:solidFill>
                  <a:srgbClr val="0F253A"/>
                </a:solidFill>
                <a:latin typeface="FranklinGothic URW Light"/>
              </a:rPr>
              <a:t>om er een bepaald doel </a:t>
            </a:r>
            <a:r>
              <a:rPr lang="nl-BE" dirty="0">
                <a:solidFill>
                  <a:srgbClr val="0F253A"/>
                </a:solidFill>
                <a:latin typeface="FranklinGothic URW Light"/>
              </a:rPr>
              <a:t>mee te bereiken (= feitenkwestie)</a:t>
            </a:r>
          </a:p>
          <a:p>
            <a:pPr lvl="5"/>
            <a:r>
              <a:rPr lang="nl-BE" dirty="0">
                <a:solidFill>
                  <a:srgbClr val="0F253A"/>
                </a:solidFill>
                <a:latin typeface="FranklinGothic URW Light"/>
              </a:rPr>
              <a:t>Van een strafrechtelijk beschermd geschrift met wettelijk omschreven waarheidsvermomming</a:t>
            </a:r>
          </a:p>
          <a:p>
            <a:pPr lvl="5"/>
            <a:r>
              <a:rPr lang="nl-BE" dirty="0">
                <a:solidFill>
                  <a:srgbClr val="0F253A"/>
                </a:solidFill>
                <a:latin typeface="FranklinGothic URW Light"/>
              </a:rPr>
              <a:t>Dat een potentieel nadeel kan veroorzaken </a:t>
            </a:r>
          </a:p>
          <a:p>
            <a:pPr lvl="4"/>
            <a:r>
              <a:rPr lang="nl-BE" dirty="0">
                <a:latin typeface="FranklinGothic URW Light"/>
              </a:rPr>
              <a:t>Moreel bestanddeel: weten dat het geschrift of de akte vals is en het gebruiken met het bedrieglijk opzet of het oogmerk om te schaden (art. 213 Sw.) </a:t>
            </a:r>
          </a:p>
          <a:p>
            <a:pPr lvl="3"/>
            <a:r>
              <a:rPr lang="nl-BE" dirty="0">
                <a:latin typeface="FranklinGothic URW Light"/>
              </a:rPr>
              <a:t>Bijzonder risico: voortdurend misdrijf!</a:t>
            </a:r>
          </a:p>
          <a:p>
            <a:pPr lvl="2"/>
            <a:endParaRPr lang="nl-NL" dirty="0">
              <a:solidFill>
                <a:srgbClr val="333333"/>
              </a:solidFill>
              <a:latin typeface="FranklinGothic URW Light"/>
            </a:endParaRPr>
          </a:p>
        </p:txBody>
      </p:sp>
      <p:sp>
        <p:nvSpPr>
          <p:cNvPr id="6" name="Tijdelijke aanduiding voor datum 5">
            <a:extLst>
              <a:ext uri="{FF2B5EF4-FFF2-40B4-BE49-F238E27FC236}">
                <a16:creationId xmlns:a16="http://schemas.microsoft.com/office/drawing/2014/main" id="{E1131463-4F03-7442-A43E-2FB2C4144457}"/>
              </a:ext>
            </a:extLst>
          </p:cNvPr>
          <p:cNvSpPr>
            <a:spLocks noGrp="1"/>
          </p:cNvSpPr>
          <p:nvPr>
            <p:ph type="dt" sz="half" idx="10"/>
          </p:nvPr>
        </p:nvSpPr>
        <p:spPr/>
        <p:txBody>
          <a:bodyPr/>
          <a:lstStyle/>
          <a:p>
            <a:fld id="{B6DB80B4-23CC-424E-B2ED-B797DA7F06BE}"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0A2C29AD-CEFC-9298-184E-CD30C338130D}"/>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43</a:t>
            </a:fld>
            <a:endParaRPr lang="nl-NL" sz="1100" dirty="0"/>
          </a:p>
        </p:txBody>
      </p:sp>
    </p:spTree>
    <p:extLst>
      <p:ext uri="{BB962C8B-B14F-4D97-AF65-F5344CB8AC3E}">
        <p14:creationId xmlns:p14="http://schemas.microsoft.com/office/powerpoint/2010/main" val="902995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a:xfrm>
            <a:off x="838200" y="1321955"/>
            <a:ext cx="10515600" cy="4343400"/>
          </a:xfrm>
        </p:spPr>
        <p:txBody>
          <a:bodyPr/>
          <a:lstStyle/>
          <a:p>
            <a:pPr lvl="2"/>
            <a:r>
              <a:rPr lang="nl-BE" dirty="0">
                <a:latin typeface="FranklinGothic URW Light"/>
              </a:rPr>
              <a:t>Verwante misdrijven:</a:t>
            </a:r>
          </a:p>
          <a:p>
            <a:pPr marL="1371600" lvl="3" indent="0">
              <a:buNone/>
            </a:pPr>
            <a:endParaRPr lang="nl-BE" dirty="0">
              <a:latin typeface="FranklinGothic URW Light"/>
            </a:endParaRPr>
          </a:p>
          <a:p>
            <a:pPr marL="1714500" lvl="3" indent="-342900">
              <a:buFont typeface="Wingdings" panose="05000000000000000000" pitchFamily="2" charset="2"/>
              <a:buChar char="§"/>
            </a:pPr>
            <a:r>
              <a:rPr lang="nl-BE" dirty="0">
                <a:latin typeface="FranklinGothic URW Light"/>
              </a:rPr>
              <a:t>Fiscale VIG (bv. art. 450 WIB92): Oogmerk om fiscaal misdrijf te plegen </a:t>
            </a:r>
          </a:p>
          <a:p>
            <a:pPr marL="1714500" lvl="3" indent="-342900">
              <a:buFont typeface="Wingdings" panose="05000000000000000000" pitchFamily="2" charset="2"/>
              <a:buChar char="§"/>
            </a:pPr>
            <a:r>
              <a:rPr lang="nl-BE" dirty="0">
                <a:latin typeface="FranklinGothic URW Light"/>
              </a:rPr>
              <a:t>Valsheid in de jaarrekening (art. 3:44 WVV)</a:t>
            </a:r>
          </a:p>
          <a:p>
            <a:pPr marL="1714500" lvl="3" indent="-342900">
              <a:buFont typeface="Wingdings" panose="05000000000000000000" pitchFamily="2" charset="2"/>
              <a:buChar char="§"/>
            </a:pPr>
            <a:r>
              <a:rPr lang="nl-BE" dirty="0">
                <a:latin typeface="FranklinGothic URW Light"/>
              </a:rPr>
              <a:t>Valsheid in informatica (art. 210</a:t>
            </a:r>
            <a:r>
              <a:rPr lang="nl-BE" i="1" dirty="0">
                <a:latin typeface="FranklinGothic URW Light"/>
              </a:rPr>
              <a:t>bis</a:t>
            </a:r>
            <a:r>
              <a:rPr lang="nl-BE" dirty="0">
                <a:latin typeface="FranklinGothic URW Light"/>
              </a:rPr>
              <a:t> Sw.) – cf. infra</a:t>
            </a:r>
          </a:p>
          <a:p>
            <a:pPr lvl="2"/>
            <a:endParaRPr lang="nl-NL" dirty="0">
              <a:solidFill>
                <a:srgbClr val="333333"/>
              </a:solidFill>
              <a:latin typeface="FranklinGothic URW Light"/>
            </a:endParaRPr>
          </a:p>
        </p:txBody>
      </p:sp>
      <p:sp>
        <p:nvSpPr>
          <p:cNvPr id="6" name="Tijdelijke aanduiding voor datum 5">
            <a:extLst>
              <a:ext uri="{FF2B5EF4-FFF2-40B4-BE49-F238E27FC236}">
                <a16:creationId xmlns:a16="http://schemas.microsoft.com/office/drawing/2014/main" id="{607C3212-E06C-BF53-9BE9-9ED6F942C239}"/>
              </a:ext>
            </a:extLst>
          </p:cNvPr>
          <p:cNvSpPr>
            <a:spLocks noGrp="1"/>
          </p:cNvSpPr>
          <p:nvPr>
            <p:ph type="dt" sz="half" idx="10"/>
          </p:nvPr>
        </p:nvSpPr>
        <p:spPr/>
        <p:txBody>
          <a:bodyPr/>
          <a:lstStyle/>
          <a:p>
            <a:fld id="{2DB87E93-8F16-405B-8685-10F0A073527C}"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59F56827-3EDD-CF54-3344-551576D1F0F9}"/>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44</a:t>
            </a:fld>
            <a:endParaRPr lang="nl-NL" sz="1100" dirty="0"/>
          </a:p>
        </p:txBody>
      </p:sp>
    </p:spTree>
    <p:extLst>
      <p:ext uri="{BB962C8B-B14F-4D97-AF65-F5344CB8AC3E}">
        <p14:creationId xmlns:p14="http://schemas.microsoft.com/office/powerpoint/2010/main" val="1078194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2"/>
            <a:r>
              <a:rPr lang="nl-NL" dirty="0">
                <a:latin typeface="FranklinGothic URW Light"/>
                <a:sym typeface="Wingdings" panose="05000000000000000000" pitchFamily="2" charset="2"/>
              </a:rPr>
              <a:t>Straffen (hypothese art. 196 j° 214 Sw.):</a:t>
            </a:r>
          </a:p>
          <a:p>
            <a:pPr lvl="3"/>
            <a:r>
              <a:rPr lang="nl-NL" dirty="0">
                <a:latin typeface="FranklinGothic URW Light"/>
                <a:sym typeface="Wingdings" panose="05000000000000000000" pitchFamily="2" charset="2"/>
              </a:rPr>
              <a:t>Theoretisch: </a:t>
            </a:r>
          </a:p>
          <a:p>
            <a:pPr lvl="4"/>
            <a:r>
              <a:rPr lang="nl-NL" dirty="0">
                <a:latin typeface="FranklinGothic URW Light"/>
                <a:sym typeface="Wingdings" panose="05000000000000000000" pitchFamily="2" charset="2"/>
              </a:rPr>
              <a:t>Opsluiting 5 tot 10 (voorlopige hechtenis!) </a:t>
            </a:r>
          </a:p>
          <a:p>
            <a:pPr lvl="4"/>
            <a:r>
              <a:rPr lang="nl-NL" dirty="0">
                <a:latin typeface="FranklinGothic URW Light"/>
                <a:sym typeface="Wingdings" panose="05000000000000000000" pitchFamily="2" charset="2"/>
              </a:rPr>
              <a:t>GB 26 tot 2.000 euro (art. 214 Sw.)</a:t>
            </a:r>
          </a:p>
          <a:p>
            <a:pPr lvl="3"/>
            <a:r>
              <a:rPr lang="nl-NL" dirty="0">
                <a:latin typeface="FranklinGothic URW Light"/>
                <a:sym typeface="Wingdings" panose="05000000000000000000" pitchFamily="2" charset="2"/>
              </a:rPr>
              <a:t>Praktijk = correctionalisering</a:t>
            </a:r>
          </a:p>
          <a:p>
            <a:pPr lvl="4"/>
            <a:r>
              <a:rPr lang="nl-NL" dirty="0">
                <a:latin typeface="FranklinGothic URW Light"/>
                <a:sym typeface="Wingdings" panose="05000000000000000000" pitchFamily="2" charset="2"/>
              </a:rPr>
              <a:t>Na correctionalisering: GVS 1 maand tot 5 jaar (ev. werkstraf, autonome probatiestraf, elektronisch toezicht)</a:t>
            </a:r>
          </a:p>
          <a:p>
            <a:pPr marL="1828800" lvl="4" indent="0">
              <a:buNone/>
            </a:pPr>
            <a:r>
              <a:rPr lang="nl-NL" dirty="0">
                <a:latin typeface="FranklinGothic URW Light"/>
                <a:sym typeface="Wingdings" panose="05000000000000000000" pitchFamily="2" charset="2"/>
              </a:rPr>
              <a:t>En/of</a:t>
            </a:r>
          </a:p>
          <a:p>
            <a:pPr lvl="4"/>
            <a:r>
              <a:rPr lang="nl-NL" dirty="0">
                <a:latin typeface="FranklinGothic URW Light"/>
                <a:sym typeface="Wingdings" panose="05000000000000000000" pitchFamily="2" charset="2"/>
              </a:rPr>
              <a:t>GB van 26 euro tot 2.000 euro (art. 214 Sw.)</a:t>
            </a:r>
          </a:p>
          <a:p>
            <a:pPr lvl="4"/>
            <a:r>
              <a:rPr lang="nl-NL" dirty="0">
                <a:latin typeface="FranklinGothic URW Light"/>
                <a:sym typeface="Wingdings" panose="05000000000000000000" pitchFamily="2" charset="2"/>
              </a:rPr>
              <a:t>Verbeurdverklaring vermogensvoordelen (art. 42, 3° j° 43bis Sw.)  </a:t>
            </a:r>
            <a:r>
              <a:rPr lang="nl-BE" dirty="0">
                <a:latin typeface="FranklinGothic URW Light"/>
              </a:rPr>
              <a:t>Instrumenteel karakter</a:t>
            </a:r>
            <a:r>
              <a:rPr lang="nl-BE" dirty="0">
                <a:latin typeface="FranklinGothic URW Light"/>
                <a:sym typeface="Wingdings" panose="05000000000000000000" pitchFamily="2" charset="2"/>
              </a:rPr>
              <a:t> maar toch kan het volgens het Hof van Cassatie VV opleveren (</a:t>
            </a:r>
            <a:r>
              <a:rPr lang="de-DE" dirty="0">
                <a:latin typeface="FranklinGothic URW Light"/>
              </a:rPr>
              <a:t>Cass. (2e k.) AR P.11.0938.N, 10 (G.M. / Martin Michel, Belgische Staat), </a:t>
            </a:r>
            <a:r>
              <a:rPr lang="nl-BE" i="1" dirty="0">
                <a:latin typeface="FranklinGothic URW Light"/>
              </a:rPr>
              <a:t>RABG</a:t>
            </a:r>
            <a:r>
              <a:rPr lang="nl-BE" dirty="0">
                <a:latin typeface="FranklinGothic URW Light"/>
              </a:rPr>
              <a:t> 2012, afl. 13, 896, noot)</a:t>
            </a:r>
            <a:endParaRPr lang="nl-NL" dirty="0">
              <a:latin typeface="FranklinGothic URW Light"/>
              <a:sym typeface="Wingdings" panose="05000000000000000000" pitchFamily="2" charset="2"/>
            </a:endParaRPr>
          </a:p>
          <a:p>
            <a:pPr lvl="4"/>
            <a:r>
              <a:rPr lang="nl-NL" dirty="0">
                <a:latin typeface="FranklinGothic URW Light"/>
                <a:sym typeface="Wingdings" panose="05000000000000000000" pitchFamily="2" charset="2"/>
              </a:rPr>
              <a:t>Ontzetting BUPO voor een termijn van 5 tot 10 jaar (art. 33, lid 2 j° 31, lid 1 (vnl. 5°) Sw.)</a:t>
            </a:r>
          </a:p>
          <a:p>
            <a:pPr lvl="3"/>
            <a:r>
              <a:rPr lang="nl-NL" dirty="0">
                <a:latin typeface="FranklinGothic URW Light"/>
                <a:sym typeface="Wingdings" panose="05000000000000000000" pitchFamily="2" charset="2"/>
              </a:rPr>
              <a:t>Beroepsverbod onder KB nr. 22 (24 oktober 1934) – art. 1, d)</a:t>
            </a:r>
          </a:p>
          <a:p>
            <a:pPr lvl="3"/>
            <a:r>
              <a:rPr lang="nl-NL" dirty="0">
                <a:latin typeface="FranklinGothic URW Light"/>
              </a:rPr>
              <a:t>Poging is strafbaar </a:t>
            </a:r>
            <a:r>
              <a:rPr lang="nl-NL" dirty="0"/>
              <a:t>(ook na correctionalisering)</a:t>
            </a:r>
            <a:endParaRPr lang="nl-NL" dirty="0">
              <a:latin typeface="FranklinGothic URW Light"/>
            </a:endParaRPr>
          </a:p>
          <a:p>
            <a:pPr marL="914400" lvl="2" indent="0">
              <a:buNone/>
            </a:pPr>
            <a:endParaRPr lang="nl-NL" dirty="0">
              <a:latin typeface="FranklinGothic URW Light"/>
              <a:sym typeface="Wingdings" panose="05000000000000000000" pitchFamily="2" charset="2"/>
            </a:endParaRPr>
          </a:p>
          <a:p>
            <a:pPr lvl="1"/>
            <a:endParaRPr lang="nl-NL" dirty="0"/>
          </a:p>
        </p:txBody>
      </p:sp>
      <p:sp>
        <p:nvSpPr>
          <p:cNvPr id="6" name="Tijdelijke aanduiding voor datum 5">
            <a:extLst>
              <a:ext uri="{FF2B5EF4-FFF2-40B4-BE49-F238E27FC236}">
                <a16:creationId xmlns:a16="http://schemas.microsoft.com/office/drawing/2014/main" id="{EE826C0B-D47E-A189-B47A-7525AD40C666}"/>
              </a:ext>
            </a:extLst>
          </p:cNvPr>
          <p:cNvSpPr>
            <a:spLocks noGrp="1"/>
          </p:cNvSpPr>
          <p:nvPr>
            <p:ph type="dt" sz="half" idx="10"/>
          </p:nvPr>
        </p:nvSpPr>
        <p:spPr/>
        <p:txBody>
          <a:bodyPr/>
          <a:lstStyle/>
          <a:p>
            <a:fld id="{960775E5-AA02-4EC2-A21D-BE14D783937D}"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6AAB0742-8C27-29A7-B3C1-D0CE50EF495C}"/>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45</a:t>
            </a:fld>
            <a:endParaRPr lang="nl-NL" sz="1100" dirty="0"/>
          </a:p>
        </p:txBody>
      </p:sp>
    </p:spTree>
    <p:extLst>
      <p:ext uri="{BB962C8B-B14F-4D97-AF65-F5344CB8AC3E}">
        <p14:creationId xmlns:p14="http://schemas.microsoft.com/office/powerpoint/2010/main" val="4264835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1"/>
            <a:r>
              <a:rPr lang="nl-NL" dirty="0">
                <a:highlight>
                  <a:srgbClr val="00FFFF"/>
                </a:highlight>
                <a:latin typeface="FranklinGothic URW Light"/>
                <a:sym typeface="Wingdings" panose="05000000000000000000" pitchFamily="2" charset="2"/>
              </a:rPr>
              <a:t>Valsheid in informatica (art. 210bis Sw.)</a:t>
            </a:r>
          </a:p>
          <a:p>
            <a:pPr marL="914400" lvl="2" indent="0">
              <a:buNone/>
            </a:pPr>
            <a:endParaRPr lang="nl-NL" dirty="0">
              <a:latin typeface="FranklinGothic URW Light"/>
              <a:sym typeface="Wingdings" panose="05000000000000000000" pitchFamily="2" charset="2"/>
            </a:endParaRPr>
          </a:p>
          <a:p>
            <a:pPr lvl="2"/>
            <a:r>
              <a:rPr lang="nl-BE" i="1" dirty="0"/>
              <a:t>§ 1 Hij die valsheid pleegt, door gegevens die worden opgeslagen, verwerkt of overgedragen door middel van een informaticasysteem, in te voeren in een informaticasysteem, te wijzigen, te wissen of met enig ander technologisch middel de mogelijke aanwending van gegevens in een informaticasysteem te veranderen, waardoor de juridische draagwijdte van dergelijke gegevens verandert, wordt gestraft met gevangenisstraf van zes maanden tot vijf jaar en met geldboete van zesentwintig euro tot honderdduizend euro of met een van die straffen alleen.</a:t>
            </a:r>
          </a:p>
          <a:p>
            <a:pPr lvl="2"/>
            <a:endParaRPr lang="nl-BE" dirty="0"/>
          </a:p>
          <a:p>
            <a:pPr lvl="2"/>
            <a:r>
              <a:rPr lang="nl-BE" i="1" dirty="0"/>
              <a:t>§ 3 Poging tot het plegen van het misdrijf, bedoeld in § 1, wordt gestraft met gevangenisstraf van zes maanden tot drie jaar en met geldboete van zesentwintig euro tot vijftigduizend euro of met een van die straffen alleen.</a:t>
            </a:r>
          </a:p>
        </p:txBody>
      </p:sp>
      <p:sp>
        <p:nvSpPr>
          <p:cNvPr id="6" name="Tijdelijke aanduiding voor datum 5">
            <a:extLst>
              <a:ext uri="{FF2B5EF4-FFF2-40B4-BE49-F238E27FC236}">
                <a16:creationId xmlns:a16="http://schemas.microsoft.com/office/drawing/2014/main" id="{6D16240B-68E6-BEB3-FFE4-D51ECBEEF6D8}"/>
              </a:ext>
            </a:extLst>
          </p:cNvPr>
          <p:cNvSpPr>
            <a:spLocks noGrp="1"/>
          </p:cNvSpPr>
          <p:nvPr>
            <p:ph type="dt" sz="half" idx="10"/>
          </p:nvPr>
        </p:nvSpPr>
        <p:spPr/>
        <p:txBody>
          <a:bodyPr/>
          <a:lstStyle/>
          <a:p>
            <a:fld id="{0E2E9581-28F3-43F9-8803-87832855447D}"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59BCB9D-734B-9982-DAE4-218D298CE56B}"/>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46</a:t>
            </a:fld>
            <a:endParaRPr lang="nl-NL" sz="1100" dirty="0"/>
          </a:p>
        </p:txBody>
      </p:sp>
    </p:spTree>
    <p:extLst>
      <p:ext uri="{BB962C8B-B14F-4D97-AF65-F5344CB8AC3E}">
        <p14:creationId xmlns:p14="http://schemas.microsoft.com/office/powerpoint/2010/main" val="185386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2"/>
            <a:r>
              <a:rPr lang="nl-BE" i="1" dirty="0"/>
              <a:t>§ 4 De straffen bepaald in de §§ 1 tot 3 worden verdubbeld indien een overtreding van een van die bepalingen wordt begaan binnen vijf jaar na de uitspraak houdende veroordeling wegens een van die strafbare feiten of wegens een van de strafbare feiten bedoeld in de artikelen 259bis (afluisteren, kennisnemen en opnemen van privé-communicatie en telecommunicatie door bepaalde overheidspersonen), 314bis (idem maar ook door privépersonen, 504quater (informaticabedrog) of in titel </a:t>
            </a:r>
            <a:r>
              <a:rPr lang="nl-BE" i="1" dirty="0" err="1"/>
              <a:t>IXbis</a:t>
            </a:r>
            <a:r>
              <a:rPr lang="nl-BE" i="1" dirty="0"/>
              <a:t> (hacking).</a:t>
            </a:r>
          </a:p>
        </p:txBody>
      </p:sp>
      <p:sp>
        <p:nvSpPr>
          <p:cNvPr id="6" name="Tijdelijke aanduiding voor datum 5">
            <a:extLst>
              <a:ext uri="{FF2B5EF4-FFF2-40B4-BE49-F238E27FC236}">
                <a16:creationId xmlns:a16="http://schemas.microsoft.com/office/drawing/2014/main" id="{35CB6369-17FC-39DD-2E16-A5D03A07F934}"/>
              </a:ext>
            </a:extLst>
          </p:cNvPr>
          <p:cNvSpPr>
            <a:spLocks noGrp="1"/>
          </p:cNvSpPr>
          <p:nvPr>
            <p:ph type="dt" sz="half" idx="10"/>
          </p:nvPr>
        </p:nvSpPr>
        <p:spPr/>
        <p:txBody>
          <a:bodyPr/>
          <a:lstStyle/>
          <a:p>
            <a:fld id="{91955886-2810-4BD4-8937-AE3C41357717}"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4BF3BECC-AA7D-373A-BE90-C3810DE61E4D}"/>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47</a:t>
            </a:fld>
            <a:endParaRPr lang="nl-NL" sz="1100" dirty="0"/>
          </a:p>
        </p:txBody>
      </p:sp>
    </p:spTree>
    <p:extLst>
      <p:ext uri="{BB962C8B-B14F-4D97-AF65-F5344CB8AC3E}">
        <p14:creationId xmlns:p14="http://schemas.microsoft.com/office/powerpoint/2010/main" val="2352178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2"/>
            <a:r>
              <a:rPr lang="nl-BE" dirty="0">
                <a:latin typeface="FranklinGothic URW Light"/>
              </a:rPr>
              <a:t>Constitutieve bestanddelen</a:t>
            </a:r>
          </a:p>
          <a:p>
            <a:pPr lvl="3"/>
            <a:r>
              <a:rPr lang="nl-BE" dirty="0">
                <a:latin typeface="FranklinGothic URW Light"/>
              </a:rPr>
              <a:t>Dader: eender wie</a:t>
            </a:r>
          </a:p>
          <a:p>
            <a:pPr lvl="3"/>
            <a:r>
              <a:rPr lang="nl-BE" dirty="0">
                <a:latin typeface="FranklinGothic URW Light"/>
              </a:rPr>
              <a:t>Materieel bestanddeel:</a:t>
            </a:r>
          </a:p>
          <a:p>
            <a:pPr lvl="4"/>
            <a:r>
              <a:rPr lang="nl-BE" dirty="0">
                <a:latin typeface="FranklinGothic URW Light"/>
              </a:rPr>
              <a:t>Informaticagegevens (‘data’) </a:t>
            </a:r>
          </a:p>
          <a:p>
            <a:pPr lvl="4"/>
            <a:r>
              <a:rPr lang="nl-BE" dirty="0">
                <a:latin typeface="FranklinGothic URW Light"/>
              </a:rPr>
              <a:t>Datamanipulatie: </a:t>
            </a:r>
            <a:r>
              <a:rPr lang="nl-BE" sz="1800" dirty="0">
                <a:latin typeface="FranklinGothic URW Light"/>
              </a:rPr>
              <a:t>= verandering van de juridische draagwijdte van gegevens via ‘manipulatie’ op een door de wet bepaalde wijze:</a:t>
            </a:r>
          </a:p>
          <a:p>
            <a:pPr lvl="5"/>
            <a:r>
              <a:rPr lang="nl-BE" dirty="0">
                <a:latin typeface="FranklinGothic URW Light"/>
              </a:rPr>
              <a:t>Invoeren, wijzigen, wissen of met een technologisch middel de </a:t>
            </a:r>
            <a:r>
              <a:rPr lang="nl-BE" i="1" dirty="0">
                <a:latin typeface="FranklinGothic URW Light"/>
              </a:rPr>
              <a:t>mogelijke</a:t>
            </a:r>
            <a:r>
              <a:rPr lang="nl-BE" dirty="0">
                <a:latin typeface="FranklinGothic URW Light"/>
              </a:rPr>
              <a:t> aanwending ervan veranderen</a:t>
            </a:r>
          </a:p>
          <a:p>
            <a:pPr lvl="5"/>
            <a:r>
              <a:rPr lang="nl-BE" dirty="0">
                <a:latin typeface="FranklinGothic URW Light"/>
              </a:rPr>
              <a:t>Verandering juridische draagwijdte: feitenkwestie</a:t>
            </a:r>
          </a:p>
          <a:p>
            <a:pPr lvl="5"/>
            <a:r>
              <a:rPr lang="nl-BE" dirty="0">
                <a:latin typeface="FranklinGothic URW Light"/>
              </a:rPr>
              <a:t>Potentieel nadeel</a:t>
            </a:r>
          </a:p>
          <a:p>
            <a:pPr lvl="3"/>
            <a:r>
              <a:rPr lang="nl-BE" dirty="0">
                <a:latin typeface="FranklinGothic URW Light"/>
              </a:rPr>
              <a:t>Moreel bestanddeel: </a:t>
            </a:r>
            <a:r>
              <a:rPr lang="nl-BE" dirty="0">
                <a:solidFill>
                  <a:srgbClr val="333333"/>
                </a:solidFill>
                <a:latin typeface="FranklinGothic URW Light"/>
              </a:rPr>
              <a:t>bijzonder opzet (</a:t>
            </a:r>
            <a:r>
              <a:rPr lang="nl-BE" dirty="0">
                <a:latin typeface="FranklinGothic URW Light"/>
              </a:rPr>
              <a:t>bedrieg­lijk opzet of oog­merk om te schaden</a:t>
            </a:r>
            <a:r>
              <a:rPr lang="nl-BE" dirty="0">
                <a:solidFill>
                  <a:srgbClr val="333333"/>
                </a:solidFill>
                <a:latin typeface="FranklinGothic URW Light"/>
              </a:rPr>
              <a:t>)</a:t>
            </a:r>
          </a:p>
          <a:p>
            <a:pPr marL="1371600" lvl="3" indent="0">
              <a:buNone/>
            </a:pPr>
            <a:endParaRPr lang="nl-BE" dirty="0"/>
          </a:p>
        </p:txBody>
      </p:sp>
      <p:sp>
        <p:nvSpPr>
          <p:cNvPr id="6" name="Tijdelijke aanduiding voor datum 5">
            <a:extLst>
              <a:ext uri="{FF2B5EF4-FFF2-40B4-BE49-F238E27FC236}">
                <a16:creationId xmlns:a16="http://schemas.microsoft.com/office/drawing/2014/main" id="{A22FAC42-81A5-725F-A08A-C35BBBE5169B}"/>
              </a:ext>
            </a:extLst>
          </p:cNvPr>
          <p:cNvSpPr>
            <a:spLocks noGrp="1"/>
          </p:cNvSpPr>
          <p:nvPr>
            <p:ph type="dt" sz="half" idx="10"/>
          </p:nvPr>
        </p:nvSpPr>
        <p:spPr/>
        <p:txBody>
          <a:bodyPr/>
          <a:lstStyle/>
          <a:p>
            <a:fld id="{F7B65A74-41C5-44ED-BCA7-4F89AC4D1F92}"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036478CA-6746-5BDB-82A9-21092B8BC1F2}"/>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48</a:t>
            </a:fld>
            <a:endParaRPr lang="nl-NL" sz="1100" dirty="0"/>
          </a:p>
        </p:txBody>
      </p:sp>
    </p:spTree>
    <p:extLst>
      <p:ext uri="{BB962C8B-B14F-4D97-AF65-F5344CB8AC3E}">
        <p14:creationId xmlns:p14="http://schemas.microsoft.com/office/powerpoint/2010/main" val="926201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1"/>
            <a:r>
              <a:rPr lang="nl-BE" dirty="0">
                <a:latin typeface="FranklinGothic URW Light"/>
              </a:rPr>
              <a:t>Gebruik</a:t>
            </a:r>
          </a:p>
          <a:p>
            <a:pPr lvl="2"/>
            <a:r>
              <a:rPr lang="nl-BE" i="1" dirty="0">
                <a:latin typeface="FranklinGothic URW Light"/>
              </a:rPr>
              <a:t>§ 2 Hij die, terwijl hij weet dat aldus verkregen gegevens vals zijn, hiervan gebruik maakt, wordt gestraft alsof hij de dader van de valsheid was.</a:t>
            </a:r>
          </a:p>
          <a:p>
            <a:pPr lvl="1"/>
            <a:endParaRPr lang="nl-BE" dirty="0">
              <a:latin typeface="FranklinGothic URW Light"/>
            </a:endParaRPr>
          </a:p>
          <a:p>
            <a:pPr lvl="2"/>
            <a:r>
              <a:rPr lang="nl-BE" dirty="0">
                <a:latin typeface="FranklinGothic URW Light"/>
              </a:rPr>
              <a:t>Constitutieve bestanddelen</a:t>
            </a:r>
          </a:p>
          <a:p>
            <a:pPr lvl="3"/>
            <a:r>
              <a:rPr lang="nl-BE" dirty="0">
                <a:latin typeface="FranklinGothic URW Light"/>
              </a:rPr>
              <a:t>Dader: eender wie</a:t>
            </a:r>
          </a:p>
          <a:p>
            <a:pPr lvl="3"/>
            <a:r>
              <a:rPr lang="nl-BE" dirty="0">
                <a:latin typeface="FranklinGothic URW Light"/>
              </a:rPr>
              <a:t>Materieel bestanddeel:</a:t>
            </a:r>
          </a:p>
          <a:p>
            <a:pPr lvl="4"/>
            <a:r>
              <a:rPr lang="nl-BE" dirty="0">
                <a:latin typeface="FranklinGothic URW Light"/>
              </a:rPr>
              <a:t>Valse informaticagegevens (art. 210</a:t>
            </a:r>
            <a:r>
              <a:rPr lang="nl-BE" i="1" dirty="0">
                <a:latin typeface="FranklinGothic URW Light"/>
              </a:rPr>
              <a:t>bis</a:t>
            </a:r>
            <a:r>
              <a:rPr lang="nl-BE" dirty="0">
                <a:latin typeface="FranklinGothic URW Light"/>
              </a:rPr>
              <a:t>, § 1 Sw.)</a:t>
            </a:r>
          </a:p>
          <a:p>
            <a:pPr lvl="4"/>
            <a:r>
              <a:rPr lang="nl-BE" dirty="0">
                <a:latin typeface="FranklinGothic URW Light"/>
              </a:rPr>
              <a:t>Aanwenden</a:t>
            </a:r>
          </a:p>
          <a:p>
            <a:pPr lvl="4"/>
            <a:r>
              <a:rPr lang="nl-BE" dirty="0">
                <a:latin typeface="FranklinGothic URW Light"/>
              </a:rPr>
              <a:t>Potentieel nadeel</a:t>
            </a:r>
          </a:p>
          <a:p>
            <a:pPr lvl="3"/>
            <a:r>
              <a:rPr lang="nl-BE" dirty="0">
                <a:latin typeface="FranklinGothic URW Light"/>
              </a:rPr>
              <a:t>Moreel bestanddeel: bijzonder opzet (bedrieg­lijk opzet of oog­merk om te schaden) (art. 213 Sw.)</a:t>
            </a:r>
          </a:p>
          <a:p>
            <a:pPr lvl="3"/>
            <a:r>
              <a:rPr lang="nl-BE" dirty="0">
                <a:latin typeface="FranklinGothic URW Light"/>
              </a:rPr>
              <a:t>Bijzonder risico: voortdurend misdrijf!</a:t>
            </a:r>
          </a:p>
          <a:p>
            <a:pPr lvl="3"/>
            <a:endParaRPr lang="nl-BE" dirty="0"/>
          </a:p>
        </p:txBody>
      </p:sp>
      <p:sp>
        <p:nvSpPr>
          <p:cNvPr id="6" name="Tijdelijke aanduiding voor datum 5">
            <a:extLst>
              <a:ext uri="{FF2B5EF4-FFF2-40B4-BE49-F238E27FC236}">
                <a16:creationId xmlns:a16="http://schemas.microsoft.com/office/drawing/2014/main" id="{BD985324-8522-68BD-27BA-9C7BEE3AD5DC}"/>
              </a:ext>
            </a:extLst>
          </p:cNvPr>
          <p:cNvSpPr>
            <a:spLocks noGrp="1"/>
          </p:cNvSpPr>
          <p:nvPr>
            <p:ph type="dt" sz="half" idx="10"/>
          </p:nvPr>
        </p:nvSpPr>
        <p:spPr/>
        <p:txBody>
          <a:bodyPr/>
          <a:lstStyle/>
          <a:p>
            <a:fld id="{1360E86B-E045-44ED-A612-E8601867875C}"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2CC05A2D-42D1-3227-C4AF-97E6CC3B3A95}"/>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49</a:t>
            </a:fld>
            <a:endParaRPr lang="nl-NL" sz="1100" dirty="0"/>
          </a:p>
        </p:txBody>
      </p:sp>
    </p:spTree>
    <p:extLst>
      <p:ext uri="{BB962C8B-B14F-4D97-AF65-F5344CB8AC3E}">
        <p14:creationId xmlns:p14="http://schemas.microsoft.com/office/powerpoint/2010/main" val="640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highlight>
                  <a:srgbClr val="FFFF00"/>
                </a:highlight>
              </a:rPr>
              <a:t>Inleiding</a:t>
            </a:r>
          </a:p>
        </p:txBody>
      </p:sp>
      <p:sp>
        <p:nvSpPr>
          <p:cNvPr id="4" name="Text Placeholder 3"/>
          <p:cNvSpPr>
            <a:spLocks noGrp="1"/>
          </p:cNvSpPr>
          <p:nvPr>
            <p:ph type="body" sz="quarter" idx="13"/>
          </p:nvPr>
        </p:nvSpPr>
        <p:spPr>
          <a:xfrm>
            <a:off x="838200" y="1157289"/>
            <a:ext cx="10515600" cy="4343400"/>
          </a:xfrm>
        </p:spPr>
        <p:txBody>
          <a:bodyPr/>
          <a:lstStyle/>
          <a:p>
            <a:r>
              <a:rPr lang="nl-NL" dirty="0"/>
              <a:t>Taak curator i.v.m. het vermogen van de gefailleerde (art. XX.98 WER):</a:t>
            </a:r>
          </a:p>
          <a:p>
            <a:pPr lvl="1"/>
            <a:r>
              <a:rPr lang="nl-NL" dirty="0"/>
              <a:t>Beheer</a:t>
            </a:r>
          </a:p>
          <a:p>
            <a:pPr lvl="1"/>
            <a:r>
              <a:rPr lang="nl-NL" dirty="0"/>
              <a:t>Vereffening</a:t>
            </a:r>
          </a:p>
          <a:p>
            <a:pPr lvl="1"/>
            <a:r>
              <a:rPr lang="nl-NL" dirty="0"/>
              <a:t>Verdeling volgens de voorrangsregels onder de schuldeisers</a:t>
            </a:r>
          </a:p>
          <a:p>
            <a:r>
              <a:rPr lang="nl-NL" dirty="0"/>
              <a:t>Vanuit strafrechtelijk perspectief een duale situatie:</a:t>
            </a:r>
          </a:p>
          <a:p>
            <a:pPr lvl="1"/>
            <a:r>
              <a:rPr lang="nl-NL" dirty="0"/>
              <a:t>Vaststellen van strafrechtelijke inbreuken en ter kennis brengen van OM (aangifte) of OR (klacht BP) </a:t>
            </a:r>
            <a:r>
              <a:rPr lang="nl-NL" dirty="0">
                <a:sym typeface="Wingdings" panose="05000000000000000000" pitchFamily="2" charset="2"/>
              </a:rPr>
              <a:t> ± bondgenoot van het gerecht</a:t>
            </a:r>
            <a:endParaRPr lang="nl-NL" dirty="0"/>
          </a:p>
          <a:p>
            <a:pPr lvl="1"/>
            <a:r>
              <a:rPr lang="nl-NL" dirty="0"/>
              <a:t>Strafrechtelijke risico’s bij de taakuitoefening:</a:t>
            </a:r>
          </a:p>
          <a:p>
            <a:pPr lvl="2"/>
            <a:r>
              <a:rPr lang="nl-NL" dirty="0"/>
              <a:t>Verduistering door een persoon die een openbaar ambt uitoefent (art. 240 Sw.)</a:t>
            </a:r>
          </a:p>
          <a:p>
            <a:pPr lvl="2"/>
            <a:r>
              <a:rPr lang="nl-NL" dirty="0"/>
              <a:t>Belangenneming (art. 245 Sw.)</a:t>
            </a:r>
          </a:p>
          <a:p>
            <a:pPr lvl="2"/>
            <a:r>
              <a:rPr lang="nl-BE" dirty="0"/>
              <a:t>Publieke omkoping</a:t>
            </a:r>
            <a:r>
              <a:rPr lang="nl-NL" dirty="0"/>
              <a:t> (art. 246 e.v. Sw.)</a:t>
            </a:r>
          </a:p>
          <a:p>
            <a:pPr lvl="2"/>
            <a:r>
              <a:rPr lang="nl-NL" dirty="0"/>
              <a:t>Valsheden (…)</a:t>
            </a:r>
          </a:p>
          <a:p>
            <a:pPr lvl="2"/>
            <a:r>
              <a:rPr lang="nl-NL" dirty="0"/>
              <a:t>Witwassen (art. 505 Sw.)</a:t>
            </a:r>
          </a:p>
          <a:p>
            <a:pPr lvl="2"/>
            <a:r>
              <a:rPr lang="nl-NL" dirty="0"/>
              <a:t>Lasterlijke aangifte</a:t>
            </a:r>
          </a:p>
          <a:p>
            <a:pPr lvl="2"/>
            <a:r>
              <a:rPr lang="nl-NL"/>
              <a:t>Strafbare deelneming</a:t>
            </a:r>
            <a:endParaRPr lang="nl-NL" dirty="0"/>
          </a:p>
          <a:p>
            <a:pPr lvl="2"/>
            <a:r>
              <a:rPr lang="nl-NL" dirty="0"/>
              <a:t>Misdrijven i.v.m. verderzetting exploitatie</a:t>
            </a:r>
          </a:p>
          <a:p>
            <a:pPr lvl="2"/>
            <a:endParaRPr lang="nl-NL" dirty="0"/>
          </a:p>
        </p:txBody>
      </p:sp>
      <p:sp>
        <p:nvSpPr>
          <p:cNvPr id="6" name="Tijdelijke aanduiding voor datum 5">
            <a:extLst>
              <a:ext uri="{FF2B5EF4-FFF2-40B4-BE49-F238E27FC236}">
                <a16:creationId xmlns:a16="http://schemas.microsoft.com/office/drawing/2014/main" id="{E6ABF932-55DE-BF8D-FF51-E0440F0C8B17}"/>
              </a:ext>
            </a:extLst>
          </p:cNvPr>
          <p:cNvSpPr>
            <a:spLocks noGrp="1"/>
          </p:cNvSpPr>
          <p:nvPr>
            <p:ph type="dt" sz="half" idx="10"/>
          </p:nvPr>
        </p:nvSpPr>
        <p:spPr/>
        <p:txBody>
          <a:bodyPr/>
          <a:lstStyle/>
          <a:p>
            <a:fld id="{68096DF3-3E0B-420B-8C08-3C2B4D2B6290}" type="datetime1">
              <a:rPr lang="nl-BE" smtClean="0"/>
              <a:t>23/09/2022</a:t>
            </a:fld>
            <a:endParaRPr lang="en-US" dirty="0">
              <a:latin typeface="Franklin Gothic Book" panose="020B0503020102020204" pitchFamily="34" charset="0"/>
            </a:endParaRPr>
          </a:p>
        </p:txBody>
      </p:sp>
      <p:sp>
        <p:nvSpPr>
          <p:cNvPr id="8" name="Tijdelijke aanduiding voor dianummer 3">
            <a:extLst>
              <a:ext uri="{FF2B5EF4-FFF2-40B4-BE49-F238E27FC236}">
                <a16:creationId xmlns:a16="http://schemas.microsoft.com/office/drawing/2014/main" id="{03BEF4AD-A89F-3C72-E165-9E2BF110BDF5}"/>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5</a:t>
            </a:fld>
            <a:endParaRPr lang="nl-NL" dirty="0"/>
          </a:p>
        </p:txBody>
      </p:sp>
    </p:spTree>
    <p:extLst>
      <p:ext uri="{BB962C8B-B14F-4D97-AF65-F5344CB8AC3E}">
        <p14:creationId xmlns:p14="http://schemas.microsoft.com/office/powerpoint/2010/main" val="2755474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Misdrijven uit het strafwetboek</a:t>
            </a:r>
          </a:p>
        </p:txBody>
      </p:sp>
      <p:sp>
        <p:nvSpPr>
          <p:cNvPr id="4" name="Text Placeholder 3"/>
          <p:cNvSpPr>
            <a:spLocks noGrp="1"/>
          </p:cNvSpPr>
          <p:nvPr>
            <p:ph type="body" sz="quarter" idx="13"/>
          </p:nvPr>
        </p:nvSpPr>
        <p:spPr/>
        <p:txBody>
          <a:bodyPr/>
          <a:lstStyle/>
          <a:p>
            <a:pPr lvl="2"/>
            <a:r>
              <a:rPr lang="nl-BE" dirty="0">
                <a:latin typeface="FranklinGothic URW Light"/>
              </a:rPr>
              <a:t>Straffen:</a:t>
            </a:r>
          </a:p>
          <a:p>
            <a:pPr lvl="2"/>
            <a:endParaRPr lang="nl-BE" dirty="0">
              <a:latin typeface="FranklinGothic URW Light"/>
            </a:endParaRPr>
          </a:p>
          <a:p>
            <a:pPr lvl="3"/>
            <a:r>
              <a:rPr lang="nl-BE" dirty="0">
                <a:latin typeface="FranklinGothic URW Light"/>
              </a:rPr>
              <a:t>GVS 6 m tot 5 j </a:t>
            </a:r>
            <a:r>
              <a:rPr lang="nl-NL" dirty="0">
                <a:latin typeface="FranklinGothic URW Light"/>
                <a:sym typeface="Wingdings" panose="05000000000000000000" pitchFamily="2" charset="2"/>
              </a:rPr>
              <a:t>(voorlopige hechtenis!) (ev. werkstraf, autonome probatiestraf, elektronisch toezicht)</a:t>
            </a:r>
            <a:endParaRPr lang="nl-BE" dirty="0">
              <a:latin typeface="FranklinGothic URW Light"/>
            </a:endParaRPr>
          </a:p>
          <a:p>
            <a:pPr marL="1371600" lvl="3" indent="0">
              <a:buNone/>
            </a:pPr>
            <a:r>
              <a:rPr lang="nl-BE" dirty="0">
                <a:latin typeface="FranklinGothic URW Light"/>
              </a:rPr>
              <a:t>En/of </a:t>
            </a:r>
          </a:p>
          <a:p>
            <a:pPr lvl="3"/>
            <a:r>
              <a:rPr lang="nl-BE" dirty="0">
                <a:latin typeface="FranklinGothic URW Light"/>
              </a:rPr>
              <a:t>GB 26 tot 100.000 EUR </a:t>
            </a:r>
          </a:p>
          <a:p>
            <a:pPr lvl="3"/>
            <a:r>
              <a:rPr lang="nl-NL" dirty="0">
                <a:latin typeface="FranklinGothic URW Light"/>
                <a:sym typeface="Wingdings" panose="05000000000000000000" pitchFamily="2" charset="2"/>
              </a:rPr>
              <a:t>Verbeurdverklaring vermogensvoordelen (art. 42, 3° j° 43bis Sw.)</a:t>
            </a:r>
          </a:p>
          <a:p>
            <a:pPr lvl="3"/>
            <a:r>
              <a:rPr lang="nl-BE" sz="1800" dirty="0">
                <a:latin typeface="FranklinGothic URW Light"/>
              </a:rPr>
              <a:t>Beroepsverbod? Ja, hoewel niet explicie</a:t>
            </a:r>
            <a:r>
              <a:rPr lang="nl-BE" dirty="0">
                <a:latin typeface="FranklinGothic URW Light"/>
              </a:rPr>
              <a:t>t opgenomen in KB nr. 22</a:t>
            </a:r>
            <a:r>
              <a:rPr lang="nl-BE" sz="1800" dirty="0">
                <a:latin typeface="FranklinGothic URW Light"/>
              </a:rPr>
              <a:t>: Cass. 13 december 2016, P.15.1117.N,</a:t>
            </a:r>
            <a:r>
              <a:rPr lang="nl-BE" sz="1800" dirty="0">
                <a:solidFill>
                  <a:schemeClr val="tx2">
                    <a:lumMod val="50000"/>
                  </a:schemeClr>
                </a:solidFill>
                <a:latin typeface="FranklinGothic URW Light"/>
              </a:rPr>
              <a:t> </a:t>
            </a:r>
            <a:r>
              <a:rPr lang="en-US" b="0" i="0" dirty="0">
                <a:solidFill>
                  <a:schemeClr val="tx2">
                    <a:lumMod val="50000"/>
                  </a:schemeClr>
                </a:solidFill>
                <a:effectLst/>
                <a:latin typeface="FranklinGothic URW Light"/>
              </a:rPr>
              <a:t>ECLI:BE:CASS:2016:ARR.20161213.6</a:t>
            </a:r>
            <a:endParaRPr lang="nl-BE" sz="1800" dirty="0">
              <a:solidFill>
                <a:schemeClr val="tx2">
                  <a:lumMod val="50000"/>
                </a:schemeClr>
              </a:solidFill>
              <a:latin typeface="FranklinGothic URW Light"/>
            </a:endParaRPr>
          </a:p>
          <a:p>
            <a:pPr lvl="3"/>
            <a:r>
              <a:rPr lang="nl-BE" dirty="0">
                <a:latin typeface="FranklinGothic URW Light"/>
              </a:rPr>
              <a:t>Poging is strafbaar voor de valsheid maar niet poging tot gebruik (§ 3 refereert aan § 1 en niet aan § 2)</a:t>
            </a:r>
          </a:p>
          <a:p>
            <a:pPr lvl="3"/>
            <a:r>
              <a:rPr lang="nl-BE" dirty="0">
                <a:latin typeface="FranklinGothic URW Light"/>
              </a:rPr>
              <a:t>Bijzondere herhaling: andere ICT-misdrijven, a</a:t>
            </a:r>
            <a:r>
              <a:rPr lang="nl-BE" sz="1800" dirty="0">
                <a:latin typeface="FranklinGothic URW Light"/>
              </a:rPr>
              <a:t>rt. 259</a:t>
            </a:r>
            <a:r>
              <a:rPr lang="nl-BE" sz="1800" i="1" dirty="0">
                <a:latin typeface="FranklinGothic URW Light"/>
              </a:rPr>
              <a:t>bis</a:t>
            </a:r>
            <a:r>
              <a:rPr lang="nl-BE" sz="1800" dirty="0">
                <a:latin typeface="FranklinGothic URW Light"/>
              </a:rPr>
              <a:t> Sw. (afluisteren, kennisnemen of opnemen van privécommunicatie of telecommunicatie) en art. 314</a:t>
            </a:r>
            <a:r>
              <a:rPr lang="nl-BE" sz="1800" i="1" dirty="0">
                <a:latin typeface="FranklinGothic URW Light"/>
              </a:rPr>
              <a:t>bis</a:t>
            </a:r>
            <a:r>
              <a:rPr lang="nl-BE" sz="1800" dirty="0">
                <a:latin typeface="FranklinGothic URW Light"/>
              </a:rPr>
              <a:t> Sw. (inbreuk op het geheim van privécommunicatie of telecommunicatie</a:t>
            </a:r>
            <a:r>
              <a:rPr lang="en-US" sz="1800" dirty="0">
                <a:latin typeface="FranklinGothic URW Light"/>
              </a:rPr>
              <a:t>), </a:t>
            </a:r>
            <a:r>
              <a:rPr lang="nl-BE" sz="1800" dirty="0">
                <a:latin typeface="FranklinGothic URW Light"/>
              </a:rPr>
              <a:t>art. 504</a:t>
            </a:r>
            <a:r>
              <a:rPr lang="nl-BE" sz="1800" i="1" dirty="0">
                <a:latin typeface="FranklinGothic URW Light"/>
              </a:rPr>
              <a:t>quater </a:t>
            </a:r>
            <a:r>
              <a:rPr lang="nl-BE" sz="1800" dirty="0">
                <a:latin typeface="FranklinGothic URW Light"/>
              </a:rPr>
              <a:t>Sw. (IT-bedrog) en hacking (Titel </a:t>
            </a:r>
            <a:r>
              <a:rPr lang="nl-BE" sz="1800" dirty="0" err="1">
                <a:latin typeface="FranklinGothic URW Light"/>
              </a:rPr>
              <a:t>IX</a:t>
            </a:r>
            <a:r>
              <a:rPr lang="nl-BE" sz="1800" i="1" dirty="0" err="1">
                <a:latin typeface="FranklinGothic URW Light"/>
              </a:rPr>
              <a:t>bis</a:t>
            </a:r>
            <a:r>
              <a:rPr lang="nl-BE" sz="1800" dirty="0">
                <a:latin typeface="FranklinGothic URW Light"/>
              </a:rPr>
              <a:t> Boek II Sw.)</a:t>
            </a:r>
            <a:endParaRPr lang="nl-BE" dirty="0">
              <a:latin typeface="FranklinGothic URW Light"/>
            </a:endParaRPr>
          </a:p>
        </p:txBody>
      </p:sp>
      <p:sp>
        <p:nvSpPr>
          <p:cNvPr id="6" name="Tijdelijke aanduiding voor datum 5">
            <a:extLst>
              <a:ext uri="{FF2B5EF4-FFF2-40B4-BE49-F238E27FC236}">
                <a16:creationId xmlns:a16="http://schemas.microsoft.com/office/drawing/2014/main" id="{8DBB5358-6647-818B-C497-7043EB2556D0}"/>
              </a:ext>
            </a:extLst>
          </p:cNvPr>
          <p:cNvSpPr>
            <a:spLocks noGrp="1"/>
          </p:cNvSpPr>
          <p:nvPr>
            <p:ph type="dt" sz="half" idx="10"/>
          </p:nvPr>
        </p:nvSpPr>
        <p:spPr/>
        <p:txBody>
          <a:bodyPr/>
          <a:lstStyle/>
          <a:p>
            <a:fld id="{18D3FEA8-E2D3-4A5B-B372-80988FD17C7F}"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8C559915-D5A5-CF02-5C07-353B580CA5EB}"/>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50</a:t>
            </a:fld>
            <a:endParaRPr lang="nl-NL" sz="1100" dirty="0"/>
          </a:p>
        </p:txBody>
      </p:sp>
    </p:spTree>
    <p:extLst>
      <p:ext uri="{BB962C8B-B14F-4D97-AF65-F5344CB8AC3E}">
        <p14:creationId xmlns:p14="http://schemas.microsoft.com/office/powerpoint/2010/main" val="1865379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highlight>
                  <a:srgbClr val="FFFF00"/>
                </a:highlight>
              </a:rPr>
              <a:t>Strafbaar deelnemen</a:t>
            </a:r>
          </a:p>
        </p:txBody>
      </p:sp>
      <p:sp>
        <p:nvSpPr>
          <p:cNvPr id="4" name="Text Placeholder 3"/>
          <p:cNvSpPr>
            <a:spLocks noGrp="1"/>
          </p:cNvSpPr>
          <p:nvPr>
            <p:ph type="body" sz="quarter" idx="13"/>
          </p:nvPr>
        </p:nvSpPr>
        <p:spPr/>
        <p:txBody>
          <a:bodyPr/>
          <a:lstStyle/>
          <a:p>
            <a:r>
              <a:rPr lang="nl-BE" altLang="nl-BE" dirty="0">
                <a:latin typeface="FranklinGothic URW Light"/>
                <a:ea typeface="FranklinGothic URW Light"/>
                <a:cs typeface="FranklinGothic URW Light"/>
              </a:rPr>
              <a:t>Strafbare deelneming:</a:t>
            </a:r>
          </a:p>
          <a:p>
            <a:endParaRPr lang="nl-BE" altLang="nl-BE" dirty="0">
              <a:latin typeface="FranklinGothic URW Light"/>
              <a:ea typeface="FranklinGothic URW Light"/>
              <a:cs typeface="FranklinGothic URW Light"/>
            </a:endParaRPr>
          </a:p>
          <a:p>
            <a:pPr lvl="1"/>
            <a:r>
              <a:rPr lang="nl-BE" altLang="nl-BE" dirty="0">
                <a:latin typeface="FranklinGothic URW Light"/>
                <a:ea typeface="FranklinGothic URW Light"/>
                <a:cs typeface="FranklinGothic URW Light"/>
              </a:rPr>
              <a:t>Deelnemingsopzet = principieel direct bepaald opzet </a:t>
            </a:r>
          </a:p>
          <a:p>
            <a:pPr lvl="2" algn="just"/>
            <a:r>
              <a:rPr lang="nl-BE" altLang="nl-BE" dirty="0">
                <a:latin typeface="FranklinGothic URW Light"/>
                <a:ea typeface="FranklinGothic URW Light"/>
                <a:cs typeface="FranklinGothic URW Light"/>
              </a:rPr>
              <a:t>dubbele kennisvereiste</a:t>
            </a:r>
            <a:endParaRPr lang="nl-BE" altLang="nl-BE" i="1" dirty="0">
              <a:latin typeface="FranklinGothic URW Light"/>
              <a:ea typeface="FranklinGothic URW Light"/>
              <a:cs typeface="FranklinGothic URW Light"/>
            </a:endParaRPr>
          </a:p>
          <a:p>
            <a:pPr lvl="3" algn="just"/>
            <a:r>
              <a:rPr lang="nl-BE" altLang="nl-BE" u="sng" dirty="0">
                <a:latin typeface="FranklinGothic URW Light"/>
                <a:ea typeface="FranklinGothic URW Book"/>
                <a:cs typeface="FranklinGothic URW Book"/>
              </a:rPr>
              <a:t>weten dat men medewerking verleent</a:t>
            </a:r>
            <a:r>
              <a:rPr lang="nl-BE" altLang="nl-BE" dirty="0">
                <a:latin typeface="FranklinGothic URW Light"/>
                <a:ea typeface="FranklinGothic URW Book"/>
                <a:cs typeface="FranklinGothic URW Book"/>
              </a:rPr>
              <a:t> aan een bepaalde misdaad of een bepaald wanbedrijf (opzet t.a.v. deelneming)</a:t>
            </a:r>
          </a:p>
          <a:p>
            <a:pPr lvl="3" algn="just"/>
            <a:r>
              <a:rPr lang="nl-BE" altLang="nl-BE" dirty="0">
                <a:latin typeface="FranklinGothic URW Light"/>
                <a:ea typeface="FranklinGothic URW Book"/>
                <a:cs typeface="FranklinGothic URW Book"/>
              </a:rPr>
              <a:t>kennis van alle omstandigheden die aan het feit waaraan men meewerkt het karakter van een </a:t>
            </a:r>
            <a:r>
              <a:rPr lang="nl-BE" altLang="nl-BE" u="sng" dirty="0">
                <a:latin typeface="FranklinGothic URW Light"/>
                <a:ea typeface="FranklinGothic URW Book"/>
                <a:cs typeface="FranklinGothic URW Book"/>
              </a:rPr>
              <a:t>bepaalde misdaad of een bepaald wanbedrijf geven</a:t>
            </a:r>
            <a:r>
              <a:rPr lang="nl-BE" altLang="nl-BE" dirty="0">
                <a:latin typeface="FranklinGothic URW Light"/>
                <a:ea typeface="FranklinGothic URW Book"/>
                <a:cs typeface="FranklinGothic URW Book"/>
              </a:rPr>
              <a:t> (opzet t.a.v. het te plegen misdrijf)</a:t>
            </a:r>
          </a:p>
          <a:p>
            <a:pPr lvl="2" algn="just"/>
            <a:endParaRPr lang="nl-BE" altLang="nl-BE" i="1" dirty="0">
              <a:latin typeface="FranklinGothic URW Light"/>
              <a:ea typeface="FranklinGothic URW Light"/>
              <a:cs typeface="FranklinGothic URW Light"/>
            </a:endParaRPr>
          </a:p>
          <a:p>
            <a:pPr lvl="2" algn="just"/>
            <a:r>
              <a:rPr lang="nl-BE" altLang="nl-BE" i="1" dirty="0">
                <a:latin typeface="FranklinGothic URW Light"/>
                <a:ea typeface="FranklinGothic URW Light"/>
                <a:cs typeface="FranklinGothic URW Light"/>
              </a:rPr>
              <a:t>willen</a:t>
            </a:r>
            <a:r>
              <a:rPr lang="nl-BE" altLang="nl-BE" dirty="0">
                <a:latin typeface="FranklinGothic URW Light"/>
                <a:ea typeface="FranklinGothic URW Light"/>
                <a:cs typeface="FranklinGothic URW Light"/>
              </a:rPr>
              <a:t> bijdragen tot de verwezenlijking van het beoogde misdrijf</a:t>
            </a:r>
          </a:p>
          <a:p>
            <a:endParaRPr lang="nl-NL" dirty="0"/>
          </a:p>
        </p:txBody>
      </p:sp>
      <p:sp>
        <p:nvSpPr>
          <p:cNvPr id="6" name="Tijdelijke aanduiding voor datum 5">
            <a:extLst>
              <a:ext uri="{FF2B5EF4-FFF2-40B4-BE49-F238E27FC236}">
                <a16:creationId xmlns:a16="http://schemas.microsoft.com/office/drawing/2014/main" id="{D1A083F1-A5F6-7045-3C19-A57AE2CBF7A0}"/>
              </a:ext>
            </a:extLst>
          </p:cNvPr>
          <p:cNvSpPr>
            <a:spLocks noGrp="1"/>
          </p:cNvSpPr>
          <p:nvPr>
            <p:ph type="dt" sz="half" idx="10"/>
          </p:nvPr>
        </p:nvSpPr>
        <p:spPr/>
        <p:txBody>
          <a:bodyPr/>
          <a:lstStyle/>
          <a:p>
            <a:fld id="{9E883AE0-4463-4027-AE74-4FE2F918C579}"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4DF956DD-8432-231D-E4BA-A5C1620A7395}"/>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51</a:t>
            </a:fld>
            <a:endParaRPr lang="nl-NL" sz="1100" dirty="0"/>
          </a:p>
        </p:txBody>
      </p:sp>
    </p:spTree>
    <p:extLst>
      <p:ext uri="{BB962C8B-B14F-4D97-AF65-F5344CB8AC3E}">
        <p14:creationId xmlns:p14="http://schemas.microsoft.com/office/powerpoint/2010/main" val="3792775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Strafbaar deelnemen</a:t>
            </a:r>
          </a:p>
        </p:txBody>
      </p:sp>
      <p:sp>
        <p:nvSpPr>
          <p:cNvPr id="4" name="Text Placeholder 3"/>
          <p:cNvSpPr>
            <a:spLocks noGrp="1"/>
          </p:cNvSpPr>
          <p:nvPr>
            <p:ph type="body" sz="quarter" idx="13"/>
          </p:nvPr>
        </p:nvSpPr>
        <p:spPr/>
        <p:txBody>
          <a:bodyPr/>
          <a:lstStyle/>
          <a:p>
            <a:pPr algn="just"/>
            <a:r>
              <a:rPr lang="nl-BE" altLang="nl-BE" dirty="0">
                <a:latin typeface="FranklinGothic URW Light"/>
                <a:ea typeface="FranklinGothic URW Light"/>
                <a:cs typeface="FranklinGothic URW Light"/>
              </a:rPr>
              <a:t>Bedenkingen (</a:t>
            </a:r>
            <a:r>
              <a:rPr lang="nl-BE" altLang="nl-BE" u="sng" dirty="0">
                <a:latin typeface="FranklinGothic URW Light"/>
                <a:ea typeface="FranklinGothic URW Light"/>
                <a:cs typeface="FranklinGothic URW Light"/>
              </a:rPr>
              <a:t>ook als de curatoren fraude beoordelen</a:t>
            </a:r>
            <a:r>
              <a:rPr lang="nl-BE" altLang="nl-BE" dirty="0">
                <a:latin typeface="FranklinGothic URW Light"/>
                <a:ea typeface="FranklinGothic URW Light"/>
                <a:cs typeface="FranklinGothic URW Light"/>
              </a:rPr>
              <a:t>): </a:t>
            </a:r>
          </a:p>
          <a:p>
            <a:pPr lvl="1" algn="just"/>
            <a:r>
              <a:rPr lang="nl-BE" altLang="nl-BE" dirty="0">
                <a:latin typeface="FranklinGothic URW Light"/>
                <a:ea typeface="FranklinGothic URW Light"/>
                <a:cs typeface="FranklinGothic URW Light"/>
              </a:rPr>
              <a:t>Risico is inherent aan beleid</a:t>
            </a:r>
          </a:p>
          <a:p>
            <a:pPr lvl="1"/>
            <a:endParaRPr lang="nl-BE" dirty="0">
              <a:effectLst/>
              <a:latin typeface="FranklinGothic URW Light"/>
              <a:ea typeface="MS Mincho" panose="02020609040205080304" pitchFamily="49" charset="-128"/>
              <a:cs typeface="Times New Roman" panose="02020603050405020304" pitchFamily="18" charset="0"/>
            </a:endParaRPr>
          </a:p>
          <a:p>
            <a:pPr lvl="1"/>
            <a:r>
              <a:rPr lang="nl-BE" dirty="0">
                <a:effectLst/>
                <a:latin typeface="FranklinGothic URW Light"/>
                <a:ea typeface="MS Mincho" panose="02020609040205080304" pitchFamily="49" charset="-128"/>
                <a:cs typeface="Times New Roman" panose="02020603050405020304" pitchFamily="18" charset="0"/>
              </a:rPr>
              <a:t>Veel </a:t>
            </a:r>
            <a:r>
              <a:rPr lang="nl-BE" dirty="0">
                <a:latin typeface="FranklinGothic URW Light"/>
                <a:ea typeface="MS Mincho" panose="02020609040205080304" pitchFamily="49" charset="-128"/>
                <a:cs typeface="Times New Roman" panose="02020603050405020304" pitchFamily="18" charset="0"/>
              </a:rPr>
              <a:t>beleidsbeslissingen laten </a:t>
            </a:r>
            <a:r>
              <a:rPr lang="nl-BE" dirty="0">
                <a:effectLst/>
                <a:latin typeface="FranklinGothic URW Light"/>
                <a:ea typeface="MS Mincho" panose="02020609040205080304" pitchFamily="49" charset="-128"/>
                <a:cs typeface="Times New Roman" panose="02020603050405020304" pitchFamily="18" charset="0"/>
              </a:rPr>
              <a:t>een zekere marge en</a:t>
            </a:r>
            <a:r>
              <a:rPr lang="nl-BE" dirty="0">
                <a:effectLst/>
                <a:latin typeface="FranklinGothic URW Light"/>
                <a:ea typeface="MS Mincho" panose="02020609040205080304" pitchFamily="49" charset="-128"/>
                <a:cs typeface="Times New Roman" panose="02020603050405020304" pitchFamily="18" charset="0"/>
                <a:sym typeface="Wingdings" panose="05000000000000000000" pitchFamily="2" charset="2"/>
              </a:rPr>
              <a:t> de uitkomst is tot op zekere hoogte aleatoir (bv. investeringen, besparingsinitiatieven, enz</a:t>
            </a:r>
            <a:r>
              <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rPr>
              <a:t>. …) </a:t>
            </a:r>
          </a:p>
          <a:p>
            <a:pPr lvl="1"/>
            <a:endPar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endParaRPr>
          </a:p>
          <a:p>
            <a:pPr lvl="1"/>
            <a:r>
              <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rPr>
              <a:t>Cruciaal: z</a:t>
            </a:r>
            <a:r>
              <a:rPr lang="nl-BE" dirty="0">
                <a:latin typeface="FranklinGothic URW Light"/>
                <a:ea typeface="MS Mincho" panose="02020609040205080304" pitchFamily="49" charset="-128"/>
                <a:cs typeface="Times New Roman" panose="02020603050405020304" pitchFamily="18" charset="0"/>
              </a:rPr>
              <a:t>ich steeds plaatsen op het ogenblik van de beslissing: </a:t>
            </a:r>
          </a:p>
          <a:p>
            <a:pPr lvl="2"/>
            <a:r>
              <a:rPr lang="nl-BE" dirty="0">
                <a:latin typeface="FranklinGothic URW Light"/>
                <a:ea typeface="MS Mincho" panose="02020609040205080304" pitchFamily="49" charset="-128"/>
                <a:cs typeface="Times New Roman" panose="02020603050405020304" pitchFamily="18" charset="0"/>
              </a:rPr>
              <a:t>Juridische vereiste (bv. Brussel 29 april 2014, </a:t>
            </a:r>
            <a:r>
              <a:rPr lang="nl-BE" i="1" dirty="0">
                <a:latin typeface="FranklinGothic URW Light"/>
                <a:ea typeface="MS Mincho" panose="02020609040205080304" pitchFamily="49" charset="-128"/>
                <a:cs typeface="Times New Roman" panose="02020603050405020304" pitchFamily="18" charset="0"/>
              </a:rPr>
              <a:t>onuitg.</a:t>
            </a:r>
            <a:r>
              <a:rPr lang="nl-BE" dirty="0">
                <a:latin typeface="FranklinGothic URW Light"/>
                <a:ea typeface="MS Mincho" panose="02020609040205080304" pitchFamily="49" charset="-128"/>
                <a:cs typeface="Times New Roman" panose="02020603050405020304" pitchFamily="18" charset="0"/>
              </a:rPr>
              <a:t>; Antwerpen 15 september 2010, </a:t>
            </a:r>
            <a:r>
              <a:rPr lang="nl-BE" i="1" dirty="0">
                <a:latin typeface="FranklinGothic URW Light"/>
                <a:ea typeface="MS Mincho" panose="02020609040205080304" pitchFamily="49" charset="-128"/>
                <a:cs typeface="Times New Roman" panose="02020603050405020304" pitchFamily="18" charset="0"/>
              </a:rPr>
              <a:t>RABG</a:t>
            </a:r>
            <a:r>
              <a:rPr lang="nl-BE" dirty="0">
                <a:latin typeface="FranklinGothic URW Light"/>
                <a:ea typeface="MS Mincho" panose="02020609040205080304" pitchFamily="49" charset="-128"/>
                <a:cs typeface="Times New Roman" panose="02020603050405020304" pitchFamily="18" charset="0"/>
              </a:rPr>
              <a:t> 2011, afl. 14, 983-987; Antwerpen 10 februari 2010, </a:t>
            </a:r>
            <a:r>
              <a:rPr lang="nl-BE" i="1" dirty="0">
                <a:latin typeface="FranklinGothic URW Light"/>
                <a:ea typeface="MS Mincho" panose="02020609040205080304" pitchFamily="49" charset="-128"/>
                <a:cs typeface="Times New Roman" panose="02020603050405020304" pitchFamily="18" charset="0"/>
              </a:rPr>
              <a:t>RABG </a:t>
            </a:r>
            <a:r>
              <a:rPr lang="nl-BE" dirty="0">
                <a:latin typeface="FranklinGothic URW Light"/>
                <a:ea typeface="MS Mincho" panose="02020609040205080304" pitchFamily="49" charset="-128"/>
                <a:cs typeface="Times New Roman" panose="02020603050405020304" pitchFamily="18" charset="0"/>
              </a:rPr>
              <a:t>2011, afl. 14, 987-993);</a:t>
            </a:r>
            <a:endParaRPr lang="nl-BE" dirty="0">
              <a:effectLst/>
              <a:latin typeface="FranklinGothic URW Light"/>
              <a:ea typeface="MS Mincho" panose="02020609040205080304" pitchFamily="49" charset="-128"/>
              <a:cs typeface="Times New Roman" panose="02020603050405020304" pitchFamily="18" charset="0"/>
            </a:endParaRPr>
          </a:p>
          <a:p>
            <a:pPr lvl="2"/>
            <a:r>
              <a:rPr lang="nl-BE" dirty="0">
                <a:effectLst/>
                <a:latin typeface="FranklinGothic URW Light"/>
                <a:ea typeface="MS Mincho" panose="02020609040205080304" pitchFamily="49" charset="-128"/>
                <a:cs typeface="Times New Roman" panose="02020603050405020304" pitchFamily="18" charset="0"/>
              </a:rPr>
              <a:t>Rechtspsychologische invalshoek: wat zichtbaar wordt tijdens het onderzoek was mogelijks nog onzichtbaar op het ogenblik van de feiten (de beleidsbeslissing en/of uitvoering ervan)</a:t>
            </a:r>
          </a:p>
          <a:p>
            <a:pPr lvl="2"/>
            <a:r>
              <a:rPr lang="nl-BE" dirty="0">
                <a:latin typeface="FranklinGothic URW Light"/>
                <a:ea typeface="MS Mincho" panose="02020609040205080304" pitchFamily="49" charset="-128"/>
                <a:cs typeface="Times New Roman" panose="02020603050405020304" pitchFamily="18" charset="0"/>
              </a:rPr>
              <a:t>Wanneer opzet is vereist, dan is de rechter niet de scheidsrechter van de kwaliteit van het management maar beoordeelt hij het wetens en willens of bedrieglijk gesteld strafrechtelijk gesanctioneerd gedrag (Corr. Rb. </a:t>
            </a:r>
            <a:r>
              <a:rPr lang="nl-BE" dirty="0">
                <a:effectLst/>
                <a:latin typeface="FranklinGothic URW Light"/>
                <a:ea typeface="MS Mincho" panose="02020609040205080304" pitchFamily="49" charset="-128"/>
                <a:cs typeface="Times New Roman" panose="02020603050405020304" pitchFamily="18" charset="0"/>
              </a:rPr>
              <a:t>Oost-Vlaanderen, afdeling GENT (kamer G28MA), 19 oktober 2020, </a:t>
            </a:r>
            <a:r>
              <a:rPr lang="nl-BE" i="1" dirty="0">
                <a:effectLst/>
                <a:latin typeface="FranklinGothic URW Light"/>
                <a:ea typeface="MS Mincho" panose="02020609040205080304" pitchFamily="49" charset="-128"/>
                <a:cs typeface="Times New Roman" panose="02020603050405020304" pitchFamily="18" charset="0"/>
              </a:rPr>
              <a:t>onuitg.</a:t>
            </a:r>
            <a:r>
              <a:rPr lang="nl-BE" dirty="0">
                <a:latin typeface="FranklinGothic URW Light"/>
                <a:ea typeface="MS Mincho" panose="02020609040205080304" pitchFamily="49" charset="-128"/>
                <a:cs typeface="Times New Roman" panose="02020603050405020304" pitchFamily="18" charset="0"/>
              </a:rPr>
              <a:t>) </a:t>
            </a:r>
            <a:r>
              <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rPr>
              <a:t> onachtzaamheidsmisdrijven </a:t>
            </a:r>
          </a:p>
          <a:p>
            <a:pPr lvl="2"/>
            <a:endParaRPr lang="nl-BE" dirty="0">
              <a:latin typeface="Franklin Gothic Book" panose="020B0503020102020204" pitchFamily="34" charset="0"/>
              <a:ea typeface="MS Mincho" panose="02020609040205080304" pitchFamily="49" charset="-128"/>
              <a:cs typeface="Times New Roman" panose="02020603050405020304" pitchFamily="18" charset="0"/>
              <a:sym typeface="Wingdings" panose="05000000000000000000" pitchFamily="2" charset="2"/>
            </a:endParaRPr>
          </a:p>
          <a:p>
            <a:pPr marL="914400" lvl="2" indent="0">
              <a:buNone/>
            </a:pPr>
            <a:r>
              <a:rPr lang="nl-BE" sz="1000" dirty="0">
                <a:latin typeface="Franklin Gothic Book" panose="020B0503020102020204" pitchFamily="34" charset="0"/>
                <a:ea typeface="MS Mincho" panose="02020609040205080304" pitchFamily="49" charset="-128"/>
                <a:cs typeface="Times New Roman" panose="02020603050405020304" pitchFamily="18" charset="0"/>
              </a:rPr>
              <a:t>: </a:t>
            </a:r>
          </a:p>
          <a:p>
            <a:pPr marL="914400" lvl="2" indent="0">
              <a:buNone/>
            </a:pPr>
            <a:endParaRPr lang="nl-BE" sz="1000" dirty="0">
              <a:solidFill>
                <a:srgbClr val="0F253A"/>
              </a:solidFill>
              <a:effectLst/>
              <a:latin typeface="Franklin Gothic Book" panose="020B0503020102020204" pitchFamily="34" charset="0"/>
              <a:ea typeface="MS Mincho" panose="02020609040205080304" pitchFamily="49" charset="-128"/>
              <a:cs typeface="Times New Roman" panose="02020603050405020304" pitchFamily="18" charset="0"/>
            </a:endParaRPr>
          </a:p>
          <a:p>
            <a:endParaRPr lang="nl-NL" dirty="0"/>
          </a:p>
        </p:txBody>
      </p:sp>
      <p:sp>
        <p:nvSpPr>
          <p:cNvPr id="6" name="Tijdelijke aanduiding voor datum 5">
            <a:extLst>
              <a:ext uri="{FF2B5EF4-FFF2-40B4-BE49-F238E27FC236}">
                <a16:creationId xmlns:a16="http://schemas.microsoft.com/office/drawing/2014/main" id="{95545887-C041-4648-D8E8-7370F299F7E2}"/>
              </a:ext>
            </a:extLst>
          </p:cNvPr>
          <p:cNvSpPr>
            <a:spLocks noGrp="1"/>
          </p:cNvSpPr>
          <p:nvPr>
            <p:ph type="dt" sz="half" idx="10"/>
          </p:nvPr>
        </p:nvSpPr>
        <p:spPr/>
        <p:txBody>
          <a:bodyPr/>
          <a:lstStyle/>
          <a:p>
            <a:fld id="{65D8EBEC-F1D3-4A29-9544-9D39529C729D}"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180348B6-E403-8311-5CFA-922820848391}"/>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52</a:t>
            </a:fld>
            <a:endParaRPr lang="nl-NL" sz="1100" dirty="0"/>
          </a:p>
        </p:txBody>
      </p:sp>
    </p:spTree>
    <p:extLst>
      <p:ext uri="{BB962C8B-B14F-4D97-AF65-F5344CB8AC3E}">
        <p14:creationId xmlns:p14="http://schemas.microsoft.com/office/powerpoint/2010/main" val="2629289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Strafbaar deelnemen</a:t>
            </a:r>
          </a:p>
        </p:txBody>
      </p:sp>
      <p:sp>
        <p:nvSpPr>
          <p:cNvPr id="4" name="Text Placeholder 3"/>
          <p:cNvSpPr>
            <a:spLocks noGrp="1"/>
          </p:cNvSpPr>
          <p:nvPr>
            <p:ph type="body" sz="quarter" idx="13"/>
          </p:nvPr>
        </p:nvSpPr>
        <p:spPr/>
        <p:txBody>
          <a:bodyPr/>
          <a:lstStyle/>
          <a:p>
            <a:pPr algn="just"/>
            <a:r>
              <a:rPr lang="nl-BE" altLang="nl-BE" dirty="0">
                <a:latin typeface="FranklinGothic URW Light"/>
                <a:ea typeface="FranklinGothic URW Light"/>
                <a:cs typeface="FranklinGothic URW Light"/>
              </a:rPr>
              <a:t>Juridisch niet verantwoord doch geregeld toegepast:</a:t>
            </a:r>
          </a:p>
          <a:p>
            <a:pPr lvl="1" algn="just"/>
            <a:endParaRPr lang="nl-BE" altLang="nl-BE" dirty="0">
              <a:latin typeface="FranklinGothic URW Light"/>
              <a:ea typeface="FranklinGothic URW Light"/>
              <a:cs typeface="FranklinGothic URW Light"/>
            </a:endParaRPr>
          </a:p>
          <a:p>
            <a:pPr lvl="1" algn="just"/>
            <a:r>
              <a:rPr lang="nl-BE" altLang="nl-BE" i="1" dirty="0">
                <a:latin typeface="FranklinGothic URW Light"/>
                <a:ea typeface="FranklinGothic URW Light"/>
                <a:cs typeface="FranklinGothic URW Light"/>
              </a:rPr>
              <a:t>Post-factum</a:t>
            </a:r>
            <a:r>
              <a:rPr lang="nl-BE" altLang="nl-BE" dirty="0">
                <a:latin typeface="FranklinGothic URW Light"/>
                <a:ea typeface="FranklinGothic URW Light"/>
                <a:cs typeface="FranklinGothic URW Light"/>
              </a:rPr>
              <a:t>-interpretatie: wat op het ogenblik van de beoordeling als een evidentie naar voor komt was het misschien allerminst op het ogenblik van de feiten (</a:t>
            </a:r>
            <a:r>
              <a:rPr lang="nl-BE" dirty="0">
                <a:effectLst/>
                <a:latin typeface="FranklinGothic URW Light"/>
                <a:ea typeface="MS Mincho" panose="02020609040205080304" pitchFamily="49" charset="-128"/>
                <a:cs typeface="Times New Roman" panose="02020603050405020304" pitchFamily="18" charset="0"/>
              </a:rPr>
              <a:t>Antwerpen 10 februari 2010, </a:t>
            </a:r>
            <a:r>
              <a:rPr lang="nl-NL" i="1" u="none" strike="noStrike" dirty="0">
                <a:effectLst/>
                <a:latin typeface="FranklinGothic URW Light"/>
                <a:ea typeface="MS Mincho" panose="02020609040205080304" pitchFamily="49" charset="-128"/>
                <a:cs typeface="Times New Roman" panose="02020603050405020304" pitchFamily="18" charset="0"/>
              </a:rPr>
              <a:t>RABG</a:t>
            </a:r>
            <a:r>
              <a:rPr lang="nl-BE" dirty="0">
                <a:effectLst/>
                <a:latin typeface="FranklinGothic URW Light"/>
                <a:ea typeface="MS Mincho" panose="02020609040205080304" pitchFamily="49" charset="-128"/>
                <a:cs typeface="Times New Roman" panose="02020603050405020304" pitchFamily="18" charset="0"/>
              </a:rPr>
              <a:t> 2011, 987, noot P. WAETERINCKX, “</a:t>
            </a:r>
            <a:r>
              <a:rPr lang="en-GB" dirty="0">
                <a:effectLst/>
                <a:latin typeface="FranklinGothic URW Light"/>
                <a:ea typeface="MS Mincho" panose="02020609040205080304" pitchFamily="49" charset="-128"/>
                <a:cs typeface="Times New Roman" panose="02020603050405020304" pitchFamily="18" charset="0"/>
              </a:rPr>
              <a:t>After the event even the fool is wise</a:t>
            </a:r>
            <a:r>
              <a:rPr lang="nl-BE" dirty="0">
                <a:effectLst/>
                <a:latin typeface="FranklinGothic URW Light"/>
                <a:ea typeface="MS Mincho" panose="02020609040205080304" pitchFamily="49" charset="-128"/>
                <a:cs typeface="Times New Roman" panose="02020603050405020304" pitchFamily="18" charset="0"/>
              </a:rPr>
              <a:t>”</a:t>
            </a:r>
            <a:r>
              <a:rPr lang="nl-BE" altLang="nl-BE" dirty="0">
                <a:latin typeface="FranklinGothic URW Light"/>
                <a:ea typeface="FranklinGothic URW Light"/>
                <a:cs typeface="FranklinGothic URW Light"/>
              </a:rPr>
              <a:t>)</a:t>
            </a:r>
          </a:p>
          <a:p>
            <a:pPr lvl="1" algn="just"/>
            <a:endParaRPr lang="nl-BE" dirty="0">
              <a:effectLst/>
              <a:latin typeface="FranklinGothic URW Light"/>
              <a:ea typeface="MS Mincho" panose="02020609040205080304" pitchFamily="49" charset="-128"/>
              <a:cs typeface="Times New Roman" panose="02020603050405020304" pitchFamily="18" charset="0"/>
            </a:endParaRPr>
          </a:p>
          <a:p>
            <a:pPr lvl="1" algn="just"/>
            <a:r>
              <a:rPr lang="nl-BE" dirty="0">
                <a:effectLst/>
                <a:latin typeface="FranklinGothic URW Light"/>
                <a:ea typeface="MS Mincho" panose="02020609040205080304" pitchFamily="49" charset="-128"/>
                <a:cs typeface="Times New Roman" panose="02020603050405020304" pitchFamily="18" charset="0"/>
              </a:rPr>
              <a:t>Verwarring eventueel opzet met bewuste onachtzaamheid (culpa): </a:t>
            </a:r>
            <a:r>
              <a:rPr lang="nl-BE" dirty="0">
                <a:latin typeface="FranklinGothic URW Light"/>
                <a:ea typeface="MS Mincho" panose="02020609040205080304" pitchFamily="49" charset="-128"/>
                <a:cs typeface="Times New Roman" panose="02020603050405020304" pitchFamily="18" charset="0"/>
              </a:rPr>
              <a:t>dader aanvaardt onder geen beding </a:t>
            </a:r>
            <a:r>
              <a:rPr lang="nl-BE" i="1" dirty="0">
                <a:latin typeface="FranklinGothic URW Light"/>
                <a:ea typeface="MS Mincho" panose="02020609040205080304" pitchFamily="49" charset="-128"/>
                <a:cs typeface="Times New Roman" panose="02020603050405020304" pitchFamily="18" charset="0"/>
              </a:rPr>
              <a:t>a priori</a:t>
            </a:r>
            <a:r>
              <a:rPr lang="nl-BE" dirty="0">
                <a:latin typeface="FranklinGothic URW Light"/>
                <a:ea typeface="MS Mincho" panose="02020609040205080304" pitchFamily="49" charset="-128"/>
                <a:cs typeface="Times New Roman" panose="02020603050405020304" pitchFamily="18" charset="0"/>
              </a:rPr>
              <a:t> de negatieve </a:t>
            </a:r>
            <a:r>
              <a:rPr lang="nl-BE" dirty="0">
                <a:effectLst/>
                <a:latin typeface="FranklinGothic URW Light"/>
                <a:ea typeface="MS Mincho" panose="02020609040205080304" pitchFamily="49" charset="-128"/>
                <a:cs typeface="Times New Roman" panose="02020603050405020304" pitchFamily="18" charset="0"/>
              </a:rPr>
              <a:t>gevolgen </a:t>
            </a:r>
            <a:r>
              <a:rPr lang="nl-BE" dirty="0">
                <a:effectLst/>
                <a:latin typeface="FranklinGothic URW Light"/>
                <a:ea typeface="MS Mincho" panose="02020609040205080304" pitchFamily="49" charset="-128"/>
                <a:cs typeface="Times New Roman" panose="02020603050405020304" pitchFamily="18" charset="0"/>
                <a:sym typeface="Wingdings" panose="05000000000000000000" pitchFamily="2" charset="2"/>
              </a:rPr>
              <a:t> risico: grijze zone waarbij de ‘wil</a:t>
            </a:r>
            <a:r>
              <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rPr>
              <a:t>’ soms ten </a:t>
            </a:r>
            <a:r>
              <a:rPr lang="nl-BE" dirty="0">
                <a:effectLst/>
                <a:latin typeface="FranklinGothic URW Light"/>
                <a:ea typeface="MS Mincho" panose="02020609040205080304" pitchFamily="49" charset="-128"/>
                <a:cs typeface="Times New Roman" panose="02020603050405020304" pitchFamily="18" charset="0"/>
                <a:sym typeface="Wingdings" panose="05000000000000000000" pitchFamily="2" charset="2"/>
              </a:rPr>
              <a:t>onrechte </a:t>
            </a:r>
            <a:r>
              <a:rPr lang="nl-BE" dirty="0">
                <a:latin typeface="FranklinGothic URW Light"/>
                <a:ea typeface="MS Mincho" panose="02020609040205080304" pitchFamily="49" charset="-128"/>
                <a:cs typeface="Times New Roman" panose="02020603050405020304" pitchFamily="18" charset="0"/>
                <a:sym typeface="Wingdings" panose="05000000000000000000" pitchFamily="2" charset="2"/>
              </a:rPr>
              <a:t>wordt afgeleid </a:t>
            </a:r>
            <a:r>
              <a:rPr lang="nl-BE" dirty="0">
                <a:effectLst/>
                <a:latin typeface="FranklinGothic URW Light"/>
                <a:ea typeface="MS Mincho" panose="02020609040205080304" pitchFamily="49" charset="-128"/>
                <a:cs typeface="Times New Roman" panose="02020603050405020304" pitchFamily="18" charset="0"/>
                <a:sym typeface="Wingdings" panose="05000000000000000000" pitchFamily="2" charset="2"/>
              </a:rPr>
              <a:t>uit de uitgeoefende functie</a:t>
            </a:r>
            <a:endParaRPr lang="nl-BE" altLang="nl-BE" dirty="0">
              <a:latin typeface="FranklinGothic URW Light"/>
              <a:ea typeface="FranklinGothic URW Light"/>
              <a:cs typeface="FranklinGothic URW Light"/>
            </a:endParaRPr>
          </a:p>
          <a:p>
            <a:endParaRPr lang="nl-NL" dirty="0"/>
          </a:p>
        </p:txBody>
      </p:sp>
      <p:sp>
        <p:nvSpPr>
          <p:cNvPr id="6" name="Tijdelijke aanduiding voor datum 5">
            <a:extLst>
              <a:ext uri="{FF2B5EF4-FFF2-40B4-BE49-F238E27FC236}">
                <a16:creationId xmlns:a16="http://schemas.microsoft.com/office/drawing/2014/main" id="{0BB24185-AD78-2A37-3E23-D5128726C8DA}"/>
              </a:ext>
            </a:extLst>
          </p:cNvPr>
          <p:cNvSpPr>
            <a:spLocks noGrp="1"/>
          </p:cNvSpPr>
          <p:nvPr>
            <p:ph type="dt" sz="half" idx="10"/>
          </p:nvPr>
        </p:nvSpPr>
        <p:spPr/>
        <p:txBody>
          <a:bodyPr/>
          <a:lstStyle/>
          <a:p>
            <a:fld id="{DF303B9E-5203-4912-BEEE-90C1186C4FDD}"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ED786813-E065-8F13-C5A8-0A21DB85BBC1}"/>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53</a:t>
            </a:fld>
            <a:endParaRPr lang="nl-NL" sz="1100" dirty="0"/>
          </a:p>
        </p:txBody>
      </p:sp>
    </p:spTree>
    <p:extLst>
      <p:ext uri="{BB962C8B-B14F-4D97-AF65-F5344CB8AC3E}">
        <p14:creationId xmlns:p14="http://schemas.microsoft.com/office/powerpoint/2010/main" val="1020108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08945" y="789710"/>
            <a:ext cx="6744855" cy="342900"/>
          </a:xfrm>
        </p:spPr>
        <p:txBody>
          <a:bodyPr/>
          <a:lstStyle/>
          <a:p>
            <a:r>
              <a:rPr lang="nl-NL" dirty="0">
                <a:highlight>
                  <a:srgbClr val="FFFF00"/>
                </a:highlight>
              </a:rPr>
              <a:t>Misdrijven verbonden aan de verderzetting van de exploitatie</a:t>
            </a:r>
          </a:p>
        </p:txBody>
      </p:sp>
      <p:sp>
        <p:nvSpPr>
          <p:cNvPr id="4" name="Text Placeholder 3"/>
          <p:cNvSpPr>
            <a:spLocks noGrp="1"/>
          </p:cNvSpPr>
          <p:nvPr>
            <p:ph type="body" sz="quarter" idx="13"/>
          </p:nvPr>
        </p:nvSpPr>
        <p:spPr/>
        <p:txBody>
          <a:bodyPr/>
          <a:lstStyle/>
          <a:p>
            <a:pPr algn="just"/>
            <a:endParaRPr lang="nl-BE" altLang="nl-BE" dirty="0">
              <a:latin typeface="FranklinGothic URW Light"/>
              <a:ea typeface="FranklinGothic URW Light"/>
              <a:cs typeface="FranklinGothic URW Light"/>
            </a:endParaRPr>
          </a:p>
          <a:p>
            <a:pPr algn="just"/>
            <a:r>
              <a:rPr lang="nl-BE" altLang="nl-BE" dirty="0">
                <a:latin typeface="FranklinGothic URW Light"/>
                <a:ea typeface="FranklinGothic URW Light"/>
                <a:cs typeface="FranklinGothic URW Light"/>
              </a:rPr>
              <a:t>Theoretisch zeker mogelijk</a:t>
            </a:r>
          </a:p>
          <a:p>
            <a:pPr algn="just"/>
            <a:endParaRPr lang="nl-BE" altLang="nl-BE" dirty="0">
              <a:latin typeface="FranklinGothic URW Light"/>
              <a:ea typeface="FranklinGothic URW Light"/>
              <a:cs typeface="FranklinGothic URW Light"/>
            </a:endParaRPr>
          </a:p>
          <a:p>
            <a:pPr algn="just"/>
            <a:r>
              <a:rPr lang="nl-BE" altLang="nl-BE" dirty="0">
                <a:latin typeface="FranklinGothic URW Light"/>
                <a:ea typeface="FranklinGothic URW Light"/>
                <a:cs typeface="FranklinGothic URW Light"/>
              </a:rPr>
              <a:t>In praktijk: </a:t>
            </a:r>
          </a:p>
          <a:p>
            <a:pPr lvl="1" algn="just"/>
            <a:r>
              <a:rPr lang="nl-BE" altLang="nl-BE">
                <a:latin typeface="FranklinGothic URW Light"/>
                <a:ea typeface="FranklinGothic URW Light"/>
                <a:cs typeface="FranklinGothic URW Light"/>
              </a:rPr>
              <a:t>Wellicht slechts </a:t>
            </a:r>
            <a:r>
              <a:rPr lang="nl-BE" altLang="nl-BE" dirty="0">
                <a:latin typeface="FranklinGothic URW Light"/>
                <a:ea typeface="FranklinGothic URW Light"/>
                <a:cs typeface="FranklinGothic URW Light"/>
              </a:rPr>
              <a:t>in de mate er sprake is van (bijzonder) opzet</a:t>
            </a:r>
          </a:p>
          <a:p>
            <a:pPr lvl="1" algn="just"/>
            <a:r>
              <a:rPr lang="nl-BE" altLang="nl-BE" dirty="0">
                <a:latin typeface="FranklinGothic URW Light"/>
                <a:ea typeface="FranklinGothic URW Light"/>
                <a:cs typeface="FranklinGothic URW Light"/>
              </a:rPr>
              <a:t>(Bijzonder) opzet geeft bij exploitatiemisdrijven dikwijls aanleiding tot strafverzwaring, bv. achterlaten van afvalstoffen: </a:t>
            </a:r>
            <a:r>
              <a:rPr lang="nl-BE" sz="1800" dirty="0">
                <a:effectLst/>
                <a:latin typeface="FranklinGothic URW Light"/>
                <a:ea typeface="Times New Roman" panose="02020603050405020304" pitchFamily="18" charset="0"/>
                <a:cs typeface="Calibri" panose="020F0502020204030204" pitchFamily="34" charset="0"/>
              </a:rPr>
              <a:t>Art. 16.6.3 Decreet van 5 april 1995 houdende algemene bepalingen inzake milieubeleid</a:t>
            </a:r>
            <a:endParaRPr lang="nl-BE" altLang="nl-BE" dirty="0">
              <a:latin typeface="FranklinGothic URW Light"/>
              <a:ea typeface="FranklinGothic URW Light"/>
              <a:cs typeface="FranklinGothic URW Light"/>
            </a:endParaRPr>
          </a:p>
          <a:p>
            <a:pPr lvl="1" algn="just"/>
            <a:endParaRPr lang="nl-BE" altLang="nl-BE" dirty="0">
              <a:latin typeface="FranklinGothic URW Light"/>
              <a:ea typeface="FranklinGothic URW Light"/>
              <a:cs typeface="FranklinGothic URW Light"/>
            </a:endParaRPr>
          </a:p>
          <a:p>
            <a:endParaRPr lang="nl-NL" dirty="0"/>
          </a:p>
        </p:txBody>
      </p:sp>
      <p:sp>
        <p:nvSpPr>
          <p:cNvPr id="6" name="Tijdelijke aanduiding voor datum 5">
            <a:extLst>
              <a:ext uri="{FF2B5EF4-FFF2-40B4-BE49-F238E27FC236}">
                <a16:creationId xmlns:a16="http://schemas.microsoft.com/office/drawing/2014/main" id="{01A23E51-DCC2-C12F-E3E0-0AE3C59E9ACC}"/>
              </a:ext>
            </a:extLst>
          </p:cNvPr>
          <p:cNvSpPr>
            <a:spLocks noGrp="1"/>
          </p:cNvSpPr>
          <p:nvPr>
            <p:ph type="dt" sz="half" idx="10"/>
          </p:nvPr>
        </p:nvSpPr>
        <p:spPr/>
        <p:txBody>
          <a:bodyPr/>
          <a:lstStyle/>
          <a:p>
            <a:fld id="{0E35E534-93D9-4437-82D8-456DD3475D4B}"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7466C901-E3D7-01A4-F257-E5B37819C4EA}"/>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54</a:t>
            </a:fld>
            <a:endParaRPr lang="nl-NL" sz="1100" dirty="0"/>
          </a:p>
        </p:txBody>
      </p:sp>
    </p:spTree>
    <p:extLst>
      <p:ext uri="{BB962C8B-B14F-4D97-AF65-F5344CB8AC3E}">
        <p14:creationId xmlns:p14="http://schemas.microsoft.com/office/powerpoint/2010/main" val="4277318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1915" y="380073"/>
            <a:ext cx="6692827" cy="3892669"/>
          </a:xfrm>
        </p:spPr>
        <p:txBody>
          <a:bodyPr vert="horz" lIns="91440" tIns="45720" rIns="91440" bIns="45720" rtlCol="0" anchor="b">
            <a:normAutofit/>
          </a:bodyPr>
          <a:lstStyle/>
          <a:p>
            <a:pPr algn="l"/>
            <a:r>
              <a:rPr lang="nl-NL" sz="6600" kern="1200" dirty="0">
                <a:latin typeface="FranklinGothic URW Light"/>
                <a:ea typeface="+mj-ea"/>
                <a:cs typeface="+mj-cs"/>
              </a:rPr>
              <a:t>Vragen</a:t>
            </a:r>
          </a:p>
        </p:txBody>
      </p:sp>
      <p:pic>
        <p:nvPicPr>
          <p:cNvPr id="4" name="Graphic 3" descr="Vragen met effen opvulling">
            <a:extLst>
              <a:ext uri="{FF2B5EF4-FFF2-40B4-BE49-F238E27FC236}">
                <a16:creationId xmlns:a16="http://schemas.microsoft.com/office/drawing/2014/main" id="{E78D4590-9352-4315-9953-4ACC643B40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1544" y="1267079"/>
            <a:ext cx="4087368" cy="4087368"/>
          </a:xfrm>
          <a:prstGeom prst="rect">
            <a:avLst/>
          </a:prstGeom>
        </p:spPr>
      </p:pic>
      <p:sp>
        <p:nvSpPr>
          <p:cNvPr id="2" name="Tijdelijke aanduiding voor datum 1">
            <a:extLst>
              <a:ext uri="{FF2B5EF4-FFF2-40B4-BE49-F238E27FC236}">
                <a16:creationId xmlns:a16="http://schemas.microsoft.com/office/drawing/2014/main" id="{52801D06-A7B0-7783-C5B3-30E99B4ADBE3}"/>
              </a:ext>
            </a:extLst>
          </p:cNvPr>
          <p:cNvSpPr>
            <a:spLocks noGrp="1"/>
          </p:cNvSpPr>
          <p:nvPr>
            <p:ph type="dt" sz="half" idx="10"/>
          </p:nvPr>
        </p:nvSpPr>
        <p:spPr/>
        <p:txBody>
          <a:bodyPr/>
          <a:lstStyle/>
          <a:p>
            <a:fld id="{C83B2659-B483-482D-8DAC-E07DC9D912B1}" type="datetime1">
              <a:rPr lang="nl-BE" smtClean="0"/>
              <a:t>23/09/2022</a:t>
            </a:fld>
            <a:endParaRPr lang="en-US" dirty="0">
              <a:latin typeface="Franklin Gothic Book" panose="020B0503020102020204" pitchFamily="34" charset="0"/>
            </a:endParaRPr>
          </a:p>
        </p:txBody>
      </p:sp>
      <p:sp>
        <p:nvSpPr>
          <p:cNvPr id="5" name="Tijdelijke aanduiding voor dianummer 4">
            <a:extLst>
              <a:ext uri="{FF2B5EF4-FFF2-40B4-BE49-F238E27FC236}">
                <a16:creationId xmlns:a16="http://schemas.microsoft.com/office/drawing/2014/main" id="{A8880B53-B469-3552-E6C3-B85725A275B8}"/>
              </a:ext>
            </a:extLst>
          </p:cNvPr>
          <p:cNvSpPr>
            <a:spLocks noGrp="1"/>
          </p:cNvSpPr>
          <p:nvPr>
            <p:ph type="sldNum" sz="quarter" idx="11"/>
          </p:nvPr>
        </p:nvSpPr>
        <p:spPr/>
        <p:txBody>
          <a:bodyPr/>
          <a:lstStyle/>
          <a:p>
            <a:endParaRPr lang="en-US" dirty="0">
              <a:latin typeface="Franklin Gothic Book" panose="020B0503020102020204" pitchFamily="34" charset="0"/>
            </a:endParaRPr>
          </a:p>
        </p:txBody>
      </p:sp>
    </p:spTree>
    <p:extLst>
      <p:ext uri="{BB962C8B-B14F-4D97-AF65-F5344CB8AC3E}">
        <p14:creationId xmlns:p14="http://schemas.microsoft.com/office/powerpoint/2010/main" val="2630672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373" y="-145473"/>
            <a:ext cx="12406746"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3"/>
          <p:cNvSpPr txBox="1"/>
          <p:nvPr/>
        </p:nvSpPr>
        <p:spPr>
          <a:xfrm>
            <a:off x="2992804" y="5369629"/>
            <a:ext cx="2377982" cy="299720"/>
          </a:xfrm>
          <a:prstGeom prst="rect">
            <a:avLst/>
          </a:prstGeom>
        </p:spPr>
        <p:txBody>
          <a:bodyPr vert="horz" wrap="square" lIns="0" tIns="12700" rIns="0" bIns="0" rtlCol="0">
            <a:spAutoFit/>
          </a:bodyPr>
          <a:lstStyle/>
          <a:p>
            <a:pPr marL="12700">
              <a:lnSpc>
                <a:spcPct val="100000"/>
              </a:lnSpc>
              <a:spcBef>
                <a:spcPts val="100"/>
              </a:spcBef>
            </a:pPr>
            <a:r>
              <a:rPr sz="1800" spc="65" dirty="0">
                <a:solidFill>
                  <a:srgbClr val="0F253A"/>
                </a:solidFill>
                <a:latin typeface="Franklin Gothic Book" charset="0"/>
                <a:ea typeface="Franklin Gothic Book" charset="0"/>
                <a:cs typeface="Franklin Gothic Book" charset="0"/>
                <a:hlinkClick r:id="rId2">
                  <a:extLst>
                    <a:ext uri="{A12FA001-AC4F-418D-AE19-62706E023703}">
                      <ahyp:hlinkClr xmlns:ahyp="http://schemas.microsoft.com/office/drawing/2018/hyperlinkcolor" val="tx"/>
                    </a:ext>
                  </a:extLst>
                </a:hlinkClick>
              </a:rPr>
              <a:t>info@</a:t>
            </a:r>
            <a:r>
              <a:rPr lang="nl-BE" sz="1800" spc="65" dirty="0">
                <a:solidFill>
                  <a:srgbClr val="0F253A"/>
                </a:solidFill>
                <a:latin typeface="Franklin Gothic Book" charset="0"/>
                <a:ea typeface="Franklin Gothic Book" charset="0"/>
                <a:cs typeface="Franklin Gothic Book" charset="0"/>
                <a:hlinkClick r:id="rId2">
                  <a:extLst>
                    <a:ext uri="{A12FA001-AC4F-418D-AE19-62706E023703}">
                      <ahyp:hlinkClr xmlns:ahyp="http://schemas.microsoft.com/office/drawing/2018/hyperlinkcolor" val="tx"/>
                    </a:ext>
                  </a:extLst>
                </a:hlinkClick>
              </a:rPr>
              <a:t>waeterinckx.law</a:t>
            </a:r>
            <a:endParaRPr sz="1800" dirty="0">
              <a:solidFill>
                <a:srgbClr val="0F253A"/>
              </a:solidFill>
              <a:latin typeface="Franklin Gothic Book" charset="0"/>
              <a:ea typeface="Franklin Gothic Book" charset="0"/>
              <a:cs typeface="Franklin Gothic Book" charset="0"/>
            </a:endParaRPr>
          </a:p>
        </p:txBody>
      </p:sp>
      <p:sp>
        <p:nvSpPr>
          <p:cNvPr id="10" name="object 4"/>
          <p:cNvSpPr txBox="1"/>
          <p:nvPr/>
        </p:nvSpPr>
        <p:spPr>
          <a:xfrm>
            <a:off x="5676958" y="5374577"/>
            <a:ext cx="3234386" cy="289823"/>
          </a:xfrm>
          <a:prstGeom prst="rect">
            <a:avLst/>
          </a:prstGeom>
        </p:spPr>
        <p:txBody>
          <a:bodyPr vert="horz" wrap="square" lIns="0" tIns="12700" rIns="0" bIns="0" rtlCol="0">
            <a:spAutoFit/>
          </a:bodyPr>
          <a:lstStyle/>
          <a:p>
            <a:pPr marL="12700">
              <a:lnSpc>
                <a:spcPct val="100000"/>
              </a:lnSpc>
              <a:spcBef>
                <a:spcPts val="100"/>
              </a:spcBef>
            </a:pPr>
            <a:r>
              <a:rPr lang="nl-NL" sz="1800" spc="110" dirty="0">
                <a:solidFill>
                  <a:srgbClr val="0F253A"/>
                </a:solidFill>
                <a:latin typeface="Franklin Gothic Book" charset="0"/>
                <a:ea typeface="Franklin Gothic Book" charset="0"/>
                <a:cs typeface="Franklin Gothic Book" charset="0"/>
                <a:hlinkClick r:id="rId3">
                  <a:extLst>
                    <a:ext uri="{A12FA001-AC4F-418D-AE19-62706E023703}">
                      <ahyp:hlinkClr xmlns:ahyp="http://schemas.microsoft.com/office/drawing/2018/hyperlinkcolor" val="tx"/>
                    </a:ext>
                  </a:extLst>
                </a:hlinkClick>
              </a:rPr>
              <a:t>www.waeterinckx.law</a:t>
            </a:r>
            <a:endParaRPr sz="1800" dirty="0">
              <a:solidFill>
                <a:srgbClr val="0F253A"/>
              </a:solidFill>
              <a:latin typeface="Franklin Gothic Book" charset="0"/>
              <a:ea typeface="Franklin Gothic Book" charset="0"/>
              <a:cs typeface="Franklin Gothic Book" charset="0"/>
            </a:endParaRPr>
          </a:p>
        </p:txBody>
      </p:sp>
      <p:sp>
        <p:nvSpPr>
          <p:cNvPr id="11" name="object 21"/>
          <p:cNvSpPr txBox="1"/>
          <p:nvPr/>
        </p:nvSpPr>
        <p:spPr>
          <a:xfrm>
            <a:off x="2992804" y="4996019"/>
            <a:ext cx="1988185" cy="289823"/>
          </a:xfrm>
          <a:prstGeom prst="rect">
            <a:avLst/>
          </a:prstGeom>
        </p:spPr>
        <p:txBody>
          <a:bodyPr vert="horz" wrap="square" lIns="0" tIns="12700" rIns="0" bIns="0" rtlCol="0">
            <a:spAutoFit/>
          </a:bodyPr>
          <a:lstStyle/>
          <a:p>
            <a:pPr marL="12700">
              <a:lnSpc>
                <a:spcPct val="100000"/>
              </a:lnSpc>
              <a:spcBef>
                <a:spcPts val="100"/>
              </a:spcBef>
            </a:pPr>
            <a:r>
              <a:rPr sz="1800" spc="55" dirty="0">
                <a:solidFill>
                  <a:srgbClr val="0F253A"/>
                </a:solidFill>
                <a:latin typeface="Franklin Gothic Book" charset="0"/>
                <a:ea typeface="Franklin Gothic Book" charset="0"/>
                <a:cs typeface="Franklin Gothic Book" charset="0"/>
              </a:rPr>
              <a:t>2018</a:t>
            </a:r>
            <a:r>
              <a:rPr sz="1800" spc="140" dirty="0">
                <a:solidFill>
                  <a:srgbClr val="0F253A"/>
                </a:solidFill>
                <a:latin typeface="Franklin Gothic Book" charset="0"/>
                <a:ea typeface="Franklin Gothic Book" charset="0"/>
                <a:cs typeface="Franklin Gothic Book" charset="0"/>
              </a:rPr>
              <a:t> </a:t>
            </a:r>
            <a:r>
              <a:rPr lang="nl-BE" sz="1800" spc="75" dirty="0">
                <a:solidFill>
                  <a:srgbClr val="0F253A"/>
                </a:solidFill>
                <a:latin typeface="Franklin Gothic Book" charset="0"/>
                <a:ea typeface="Franklin Gothic Book" charset="0"/>
                <a:cs typeface="Franklin Gothic Book" charset="0"/>
              </a:rPr>
              <a:t>Antwerpen</a:t>
            </a:r>
          </a:p>
        </p:txBody>
      </p:sp>
      <p:sp>
        <p:nvSpPr>
          <p:cNvPr id="12" name="object 22"/>
          <p:cNvSpPr txBox="1"/>
          <p:nvPr/>
        </p:nvSpPr>
        <p:spPr>
          <a:xfrm>
            <a:off x="5097771" y="4996019"/>
            <a:ext cx="5388472" cy="289823"/>
          </a:xfrm>
          <a:prstGeom prst="rect">
            <a:avLst/>
          </a:prstGeom>
        </p:spPr>
        <p:txBody>
          <a:bodyPr vert="horz" wrap="square" lIns="0" tIns="12700" rIns="0" bIns="0" rtlCol="0">
            <a:spAutoFit/>
          </a:bodyPr>
          <a:lstStyle/>
          <a:p>
            <a:pPr marL="12700">
              <a:lnSpc>
                <a:spcPct val="100000"/>
              </a:lnSpc>
              <a:spcBef>
                <a:spcPts val="100"/>
              </a:spcBef>
              <a:tabLst>
                <a:tab pos="2272030" algn="l"/>
              </a:tabLst>
            </a:pPr>
            <a:r>
              <a:rPr sz="1800" spc="75" dirty="0">
                <a:solidFill>
                  <a:srgbClr val="0F253A"/>
                </a:solidFill>
                <a:latin typeface="Franklin Gothic Book" charset="0"/>
                <a:ea typeface="Franklin Gothic Book" charset="0"/>
                <a:cs typeface="Franklin Gothic Book" charset="0"/>
              </a:rPr>
              <a:t>Broederminstraat</a:t>
            </a:r>
            <a:r>
              <a:rPr sz="1800" spc="200" dirty="0">
                <a:solidFill>
                  <a:srgbClr val="0F253A"/>
                </a:solidFill>
                <a:latin typeface="Franklin Gothic Book" charset="0"/>
                <a:ea typeface="Franklin Gothic Book" charset="0"/>
                <a:cs typeface="Franklin Gothic Book" charset="0"/>
              </a:rPr>
              <a:t> </a:t>
            </a:r>
            <a:r>
              <a:rPr sz="1800" dirty="0">
                <a:solidFill>
                  <a:srgbClr val="0F253A"/>
                </a:solidFill>
                <a:latin typeface="Franklin Gothic Book" charset="0"/>
                <a:ea typeface="Franklin Gothic Book" charset="0"/>
                <a:cs typeface="Franklin Gothic Book" charset="0"/>
              </a:rPr>
              <a:t>9	</a:t>
            </a:r>
            <a:r>
              <a:rPr lang="nl-BE" sz="1800" dirty="0">
                <a:solidFill>
                  <a:srgbClr val="0F253A"/>
                </a:solidFill>
                <a:latin typeface="Franklin Gothic Book" charset="0"/>
                <a:ea typeface="Franklin Gothic Book" charset="0"/>
                <a:cs typeface="Franklin Gothic Book" charset="0"/>
              </a:rPr>
              <a:t>  </a:t>
            </a:r>
            <a:r>
              <a:rPr sz="1800" dirty="0">
                <a:solidFill>
                  <a:srgbClr val="0F253A"/>
                </a:solidFill>
                <a:latin typeface="Franklin Gothic Book" charset="0"/>
                <a:ea typeface="Franklin Gothic Book" charset="0"/>
                <a:cs typeface="Franklin Gothic Book" charset="0"/>
              </a:rPr>
              <a:t>T </a:t>
            </a:r>
            <a:r>
              <a:rPr lang="nl-BE" spc="35" dirty="0">
                <a:solidFill>
                  <a:srgbClr val="0F253A"/>
                </a:solidFill>
                <a:latin typeface="Franklin Gothic Book" charset="0"/>
                <a:ea typeface="Franklin Gothic Book" charset="0"/>
                <a:cs typeface="Franklin Gothic Book" charset="0"/>
              </a:rPr>
              <a:t>+32 </a:t>
            </a:r>
            <a:r>
              <a:rPr sz="1800" spc="35" dirty="0">
                <a:solidFill>
                  <a:srgbClr val="0F253A"/>
                </a:solidFill>
                <a:latin typeface="Franklin Gothic Book" charset="0"/>
                <a:ea typeface="Franklin Gothic Book" charset="0"/>
                <a:cs typeface="Franklin Gothic Book" charset="0"/>
              </a:rPr>
              <a:t>3 </a:t>
            </a:r>
            <a:r>
              <a:rPr sz="1800" spc="50" dirty="0">
                <a:solidFill>
                  <a:srgbClr val="0F253A"/>
                </a:solidFill>
                <a:latin typeface="Franklin Gothic Book" charset="0"/>
                <a:ea typeface="Franklin Gothic Book" charset="0"/>
                <a:cs typeface="Franklin Gothic Book" charset="0"/>
              </a:rPr>
              <a:t>331 </a:t>
            </a:r>
            <a:r>
              <a:rPr sz="1800" spc="35" dirty="0">
                <a:solidFill>
                  <a:srgbClr val="0F253A"/>
                </a:solidFill>
                <a:latin typeface="Franklin Gothic Book" charset="0"/>
                <a:ea typeface="Franklin Gothic Book" charset="0"/>
                <a:cs typeface="Franklin Gothic Book" charset="0"/>
              </a:rPr>
              <a:t>03</a:t>
            </a:r>
            <a:r>
              <a:rPr sz="1800" spc="114" dirty="0">
                <a:solidFill>
                  <a:srgbClr val="0F253A"/>
                </a:solidFill>
                <a:latin typeface="Franklin Gothic Book" charset="0"/>
                <a:ea typeface="Franklin Gothic Book" charset="0"/>
                <a:cs typeface="Franklin Gothic Book" charset="0"/>
              </a:rPr>
              <a:t> </a:t>
            </a:r>
            <a:r>
              <a:rPr sz="1800" spc="80" dirty="0">
                <a:solidFill>
                  <a:srgbClr val="0F253A"/>
                </a:solidFill>
                <a:latin typeface="Franklin Gothic Book" charset="0"/>
                <a:ea typeface="Franklin Gothic Book" charset="0"/>
                <a:cs typeface="Franklin Gothic Book" charset="0"/>
              </a:rPr>
              <a:t>20</a:t>
            </a:r>
            <a:endParaRPr lang="nl-BE" sz="1800" spc="80" dirty="0">
              <a:solidFill>
                <a:srgbClr val="0F253A"/>
              </a:solidFill>
              <a:latin typeface="Franklin Gothic Book" charset="0"/>
              <a:ea typeface="Franklin Gothic Book" charset="0"/>
              <a:cs typeface="Franklin Gothic Book" charset="0"/>
            </a:endParaRPr>
          </a:p>
        </p:txBody>
      </p:sp>
      <p:pic>
        <p:nvPicPr>
          <p:cNvPr id="5" name="Afbeelding 4" descr="Afbeelding met tekst&#10;&#10;Automatisch gegenereerde beschrijving">
            <a:extLst>
              <a:ext uri="{FF2B5EF4-FFF2-40B4-BE49-F238E27FC236}">
                <a16:creationId xmlns:a16="http://schemas.microsoft.com/office/drawing/2014/main" id="{037E8C97-FF60-1442-928C-302AE58F9063}"/>
              </a:ext>
            </a:extLst>
          </p:cNvPr>
          <p:cNvPicPr>
            <a:picLocks noChangeAspect="1"/>
          </p:cNvPicPr>
          <p:nvPr/>
        </p:nvPicPr>
        <p:blipFill>
          <a:blip r:embed="rId4"/>
          <a:stretch>
            <a:fillRect/>
          </a:stretch>
        </p:blipFill>
        <p:spPr>
          <a:xfrm>
            <a:off x="1522258" y="3568553"/>
            <a:ext cx="4573742" cy="891880"/>
          </a:xfrm>
          <a:prstGeom prst="rect">
            <a:avLst/>
          </a:prstGeom>
        </p:spPr>
      </p:pic>
      <p:sp>
        <p:nvSpPr>
          <p:cNvPr id="4" name="Tijdelijke aanduiding voor datum 3">
            <a:extLst>
              <a:ext uri="{FF2B5EF4-FFF2-40B4-BE49-F238E27FC236}">
                <a16:creationId xmlns:a16="http://schemas.microsoft.com/office/drawing/2014/main" id="{E5B31E30-67F0-3703-B035-184F58554186}"/>
              </a:ext>
            </a:extLst>
          </p:cNvPr>
          <p:cNvSpPr>
            <a:spLocks noGrp="1"/>
          </p:cNvSpPr>
          <p:nvPr>
            <p:ph type="dt" sz="half" idx="10"/>
          </p:nvPr>
        </p:nvSpPr>
        <p:spPr/>
        <p:txBody>
          <a:bodyPr/>
          <a:lstStyle/>
          <a:p>
            <a:fld id="{ADC0B64A-C72E-4227-ACE2-37535645E22D}" type="datetime1">
              <a:rPr lang="nl-BE" smtClean="0"/>
              <a:t>23/09/2022</a:t>
            </a:fld>
            <a:endParaRPr lang="en-US" dirty="0">
              <a:latin typeface="Franklin Gothic Book" panose="020B0503020102020204" pitchFamily="34" charset="0"/>
            </a:endParaRPr>
          </a:p>
        </p:txBody>
      </p:sp>
      <p:sp>
        <p:nvSpPr>
          <p:cNvPr id="6" name="Tijdelijke aanduiding voor dianummer 5">
            <a:extLst>
              <a:ext uri="{FF2B5EF4-FFF2-40B4-BE49-F238E27FC236}">
                <a16:creationId xmlns:a16="http://schemas.microsoft.com/office/drawing/2014/main" id="{5929B517-8268-AC41-353A-C5034FD5D025}"/>
              </a:ext>
            </a:extLst>
          </p:cNvPr>
          <p:cNvSpPr>
            <a:spLocks noGrp="1"/>
          </p:cNvSpPr>
          <p:nvPr>
            <p:ph type="sldNum" sz="quarter" idx="11"/>
          </p:nvPr>
        </p:nvSpPr>
        <p:spPr/>
        <p:txBody>
          <a:bodyPr/>
          <a:lstStyle/>
          <a:p>
            <a:endParaRPr lang="en-US" dirty="0">
              <a:latin typeface="Franklin Gothic Book" panose="020B0503020102020204" pitchFamily="34" charset="0"/>
            </a:endParaRPr>
          </a:p>
        </p:txBody>
      </p:sp>
    </p:spTree>
    <p:extLst>
      <p:ext uri="{BB962C8B-B14F-4D97-AF65-F5344CB8AC3E}">
        <p14:creationId xmlns:p14="http://schemas.microsoft.com/office/powerpoint/2010/main" val="90679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type="subTitle" idx="1"/>
          </p:nvPr>
        </p:nvSpPr>
        <p:spPr/>
        <p:txBody>
          <a:bodyPr>
            <a:normAutofit/>
          </a:bodyPr>
          <a:lstStyle/>
          <a:p>
            <a:r>
              <a:rPr lang="nl-BE" sz="4400" dirty="0"/>
              <a:t>‘Bondgenoot’ van het gerecht</a:t>
            </a:r>
          </a:p>
          <a:p>
            <a:endParaRPr lang="nl-BE" sz="2400" dirty="0"/>
          </a:p>
          <a:p>
            <a:endParaRPr lang="nl-BE" sz="2400" dirty="0"/>
          </a:p>
          <a:p>
            <a:endParaRPr lang="nl-BE" sz="2400" dirty="0"/>
          </a:p>
          <a:p>
            <a:endParaRPr lang="nl-BE" sz="2400" dirty="0"/>
          </a:p>
          <a:p>
            <a:endParaRPr lang="nl-BE" sz="2400" dirty="0"/>
          </a:p>
        </p:txBody>
      </p:sp>
      <p:sp>
        <p:nvSpPr>
          <p:cNvPr id="5" name="Tijdelijke aanduiding voor datum 4">
            <a:extLst>
              <a:ext uri="{FF2B5EF4-FFF2-40B4-BE49-F238E27FC236}">
                <a16:creationId xmlns:a16="http://schemas.microsoft.com/office/drawing/2014/main" id="{C91AA794-6B24-BCBE-5050-18A8ABDE368C}"/>
              </a:ext>
            </a:extLst>
          </p:cNvPr>
          <p:cNvSpPr>
            <a:spLocks noGrp="1"/>
          </p:cNvSpPr>
          <p:nvPr>
            <p:ph type="dt" sz="half" idx="10"/>
          </p:nvPr>
        </p:nvSpPr>
        <p:spPr/>
        <p:txBody>
          <a:bodyPr/>
          <a:lstStyle/>
          <a:p>
            <a:fld id="{8446BA1A-F563-45F0-930B-193A6691B38F}" type="datetime1">
              <a:rPr lang="nl-BE" smtClean="0"/>
              <a:t>23/09/2022</a:t>
            </a:fld>
            <a:endParaRPr lang="nl-NL"/>
          </a:p>
        </p:txBody>
      </p:sp>
      <p:sp>
        <p:nvSpPr>
          <p:cNvPr id="2" name="Tijdelijke aanduiding voor dianummer 1">
            <a:extLst>
              <a:ext uri="{FF2B5EF4-FFF2-40B4-BE49-F238E27FC236}">
                <a16:creationId xmlns:a16="http://schemas.microsoft.com/office/drawing/2014/main" id="{362F8F04-934C-AC44-DFF9-349B7C71BA49}"/>
              </a:ext>
            </a:extLst>
          </p:cNvPr>
          <p:cNvSpPr>
            <a:spLocks noGrp="1"/>
          </p:cNvSpPr>
          <p:nvPr>
            <p:ph type="sldNum" sz="quarter" idx="12"/>
          </p:nvPr>
        </p:nvSpPr>
        <p:spPr/>
        <p:txBody>
          <a:bodyPr/>
          <a:lstStyle/>
          <a:p>
            <a:fld id="{B38FF561-C412-4D00-8348-8201C4A2C29E}" type="slidenum">
              <a:rPr lang="nl-NL" smtClean="0"/>
              <a:pPr/>
              <a:t>6</a:t>
            </a:fld>
            <a:endParaRPr lang="nl-NL"/>
          </a:p>
        </p:txBody>
      </p:sp>
    </p:spTree>
    <p:extLst>
      <p:ext uri="{BB962C8B-B14F-4D97-AF65-F5344CB8AC3E}">
        <p14:creationId xmlns:p14="http://schemas.microsoft.com/office/powerpoint/2010/main" val="241498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highlight>
                  <a:srgbClr val="FFFF00"/>
                </a:highlight>
              </a:rPr>
              <a:t>Informatie-uitwisseling</a:t>
            </a:r>
          </a:p>
        </p:txBody>
      </p:sp>
      <p:sp>
        <p:nvSpPr>
          <p:cNvPr id="4" name="Text Placeholder 3"/>
          <p:cNvSpPr>
            <a:spLocks noGrp="1"/>
          </p:cNvSpPr>
          <p:nvPr>
            <p:ph type="body" sz="quarter" idx="13"/>
          </p:nvPr>
        </p:nvSpPr>
        <p:spPr/>
        <p:txBody>
          <a:bodyPr/>
          <a:lstStyle/>
          <a:p>
            <a:r>
              <a:rPr lang="nl-NL" dirty="0"/>
              <a:t>Curator: oefent een gerechtelijke opdracht uit en dus m.a.w. belast met een openbare dienst (bv. Antwerpen 28 mei 2008, </a:t>
            </a:r>
            <a:r>
              <a:rPr lang="nl-NL" b="0" i="0" dirty="0">
                <a:effectLst/>
                <a:latin typeface="FranklinGothic URW Light"/>
              </a:rPr>
              <a:t>ECLI:BE:HBANT:2008:ARR.20080528.2)</a:t>
            </a:r>
          </a:p>
          <a:p>
            <a:pPr lvl="1"/>
            <a:r>
              <a:rPr lang="nl-NL" dirty="0">
                <a:latin typeface="FranklinGothic URW Light"/>
              </a:rPr>
              <a:t>Meldingsplicht onder art. 29 Sv.?</a:t>
            </a:r>
          </a:p>
          <a:p>
            <a:pPr lvl="2"/>
            <a:r>
              <a:rPr lang="nl-NL" dirty="0">
                <a:latin typeface="FranklinGothic URW Light"/>
              </a:rPr>
              <a:t>Curator is een advocaat en dus gebonden door het beroepsgeheim (art. 458 Sw.)</a:t>
            </a:r>
          </a:p>
          <a:p>
            <a:pPr lvl="2"/>
            <a:endParaRPr lang="nl-NL" dirty="0">
              <a:latin typeface="FranklinGothic URW Light"/>
            </a:endParaRPr>
          </a:p>
          <a:p>
            <a:pPr lvl="2"/>
            <a:r>
              <a:rPr lang="nl-NL" dirty="0">
                <a:latin typeface="FranklinGothic URW Light"/>
              </a:rPr>
              <a:t>Uitzonderingen zijn echter geregeld onder:</a:t>
            </a:r>
          </a:p>
          <a:p>
            <a:pPr lvl="3"/>
            <a:r>
              <a:rPr lang="nl-NL" dirty="0">
                <a:latin typeface="FranklinGothic URW Light"/>
              </a:rPr>
              <a:t>Artikel XX.153 WER: memorie of kort verslag</a:t>
            </a:r>
            <a:r>
              <a:rPr lang="en-US" dirty="0">
                <a:latin typeface="FranklinGothic URW Light"/>
              </a:rPr>
              <a:t> </a:t>
            </a:r>
            <a:r>
              <a:rPr lang="nl-NL" dirty="0">
                <a:latin typeface="FranklinGothic URW Light"/>
              </a:rPr>
              <a:t>binnen 2 m na ambtsaanvaarding </a:t>
            </a:r>
            <a:r>
              <a:rPr lang="en-US" dirty="0">
                <a:latin typeface="FranklinGothic URW Light"/>
              </a:rPr>
              <a:t>(</a:t>
            </a:r>
            <a:r>
              <a:rPr lang="nl-NL" dirty="0">
                <a:latin typeface="FranklinGothic URW Light"/>
              </a:rPr>
              <a:t>betreffende</a:t>
            </a:r>
            <a:r>
              <a:rPr lang="en-US" dirty="0">
                <a:latin typeface="FranklinGothic URW Light"/>
              </a:rPr>
              <a:t> de </a:t>
            </a:r>
            <a:r>
              <a:rPr lang="nl-NL" dirty="0">
                <a:latin typeface="FranklinGothic URW Light"/>
              </a:rPr>
              <a:t>vermoedelijke</a:t>
            </a:r>
            <a:r>
              <a:rPr lang="en-US" dirty="0">
                <a:latin typeface="FranklinGothic URW Light"/>
              </a:rPr>
              <a:t> </a:t>
            </a:r>
            <a:r>
              <a:rPr lang="nl-NL" dirty="0">
                <a:latin typeface="FranklinGothic URW Light"/>
              </a:rPr>
              <a:t>toestand</a:t>
            </a:r>
            <a:r>
              <a:rPr lang="en-US" dirty="0">
                <a:latin typeface="FranklinGothic URW Light"/>
              </a:rPr>
              <a:t> van het </a:t>
            </a:r>
            <a:r>
              <a:rPr lang="nl-NL" dirty="0">
                <a:latin typeface="FranklinGothic URW Light"/>
              </a:rPr>
              <a:t>faillissement</a:t>
            </a:r>
            <a:r>
              <a:rPr lang="en-US" dirty="0">
                <a:latin typeface="FranklinGothic URW Light"/>
              </a:rPr>
              <a:t>, </a:t>
            </a:r>
            <a:r>
              <a:rPr lang="nl-NL" dirty="0">
                <a:latin typeface="FranklinGothic URW Light"/>
              </a:rPr>
              <a:t>de voornaamste oorzaken en omstandigheden ervan en de kenmerken die het vertoont)</a:t>
            </a:r>
          </a:p>
          <a:p>
            <a:pPr lvl="3"/>
            <a:r>
              <a:rPr lang="nl-NL" dirty="0">
                <a:latin typeface="FranklinGothic URW Light"/>
              </a:rPr>
              <a:t>Artikel XX.130 WER: PK </a:t>
            </a:r>
            <a:r>
              <a:rPr lang="nl-NL" b="0" i="0" dirty="0">
                <a:effectLst/>
                <a:latin typeface="FranklinGothic URW Light"/>
              </a:rPr>
              <a:t>kan bij alle verrichtingen van het faillissement aanwezig zijn en zich door de curatoren alle inlichtingen doen verstrekken die hij dienstig acht</a:t>
            </a:r>
          </a:p>
          <a:p>
            <a:pPr lvl="2"/>
            <a:endParaRPr lang="nl-NL" dirty="0">
              <a:latin typeface="FranklinGothic URW Light"/>
            </a:endParaRPr>
          </a:p>
          <a:p>
            <a:pPr lvl="2"/>
            <a:r>
              <a:rPr lang="nl-NL" dirty="0">
                <a:latin typeface="FranklinGothic URW Light"/>
              </a:rPr>
              <a:t>M.a.w. in zoverre de advocaat niet handelt als curator maar als advocaat </a:t>
            </a:r>
            <a:r>
              <a:rPr lang="nl-NL" dirty="0">
                <a:latin typeface="FranklinGothic URW Light"/>
                <a:sym typeface="Wingdings" panose="05000000000000000000" pitchFamily="2" charset="2"/>
              </a:rPr>
              <a:t> </a:t>
            </a:r>
            <a:r>
              <a:rPr lang="nl-NL" u="sng" dirty="0">
                <a:latin typeface="FranklinGothic URW Light"/>
              </a:rPr>
              <a:t>niet</a:t>
            </a:r>
            <a:r>
              <a:rPr lang="nl-NL" dirty="0">
                <a:latin typeface="FranklinGothic URW Light"/>
              </a:rPr>
              <a:t> gebonden door art. 29 Sv., maar door art. 458 Sw.</a:t>
            </a:r>
          </a:p>
          <a:p>
            <a:pPr lvl="1"/>
            <a:endParaRPr lang="en-US" dirty="0">
              <a:latin typeface="FranklinGothic URW Light"/>
            </a:endParaRPr>
          </a:p>
        </p:txBody>
      </p:sp>
      <p:sp>
        <p:nvSpPr>
          <p:cNvPr id="6" name="Tijdelijke aanduiding voor datum 5">
            <a:extLst>
              <a:ext uri="{FF2B5EF4-FFF2-40B4-BE49-F238E27FC236}">
                <a16:creationId xmlns:a16="http://schemas.microsoft.com/office/drawing/2014/main" id="{C0CB829C-A4B0-088A-9C3B-D3F4E2FECDF1}"/>
              </a:ext>
            </a:extLst>
          </p:cNvPr>
          <p:cNvSpPr>
            <a:spLocks noGrp="1"/>
          </p:cNvSpPr>
          <p:nvPr>
            <p:ph type="dt" sz="half" idx="10"/>
          </p:nvPr>
        </p:nvSpPr>
        <p:spPr/>
        <p:txBody>
          <a:bodyPr/>
          <a:lstStyle/>
          <a:p>
            <a:fld id="{07A6BB50-A4AF-4165-B4C7-ACAC935B0DF7}"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963BE952-1D17-B1BB-0B10-04AF46D016B7}"/>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7</a:t>
            </a:fld>
            <a:endParaRPr lang="nl-NL" sz="1200"/>
          </a:p>
        </p:txBody>
      </p:sp>
    </p:spTree>
    <p:extLst>
      <p:ext uri="{BB962C8B-B14F-4D97-AF65-F5344CB8AC3E}">
        <p14:creationId xmlns:p14="http://schemas.microsoft.com/office/powerpoint/2010/main" val="177487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highlight>
                  <a:srgbClr val="FFFF00"/>
                </a:highlight>
              </a:rPr>
              <a:t>Monopolie burgerlijke vordering voor de strafrechter</a:t>
            </a:r>
          </a:p>
        </p:txBody>
      </p:sp>
      <p:sp>
        <p:nvSpPr>
          <p:cNvPr id="4" name="Text Placeholder 3"/>
          <p:cNvSpPr>
            <a:spLocks noGrp="1"/>
          </p:cNvSpPr>
          <p:nvPr>
            <p:ph type="body" sz="quarter" idx="13"/>
          </p:nvPr>
        </p:nvSpPr>
        <p:spPr/>
        <p:txBody>
          <a:bodyPr/>
          <a:lstStyle/>
          <a:p>
            <a:r>
              <a:rPr lang="nl-NL" dirty="0">
                <a:latin typeface="FranklinGothic URW Light"/>
              </a:rPr>
              <a:t>Curator heeft het monopolie van de burgerlijke vordering voor de strafrechter ter recuperatie van de schade die het gemeenschappelijk onderpand van de SE’s heeft aangetast (collectieve schade) (Cass. 10 december 2008, </a:t>
            </a:r>
            <a:r>
              <a:rPr lang="nl-BE" b="0" i="0" dirty="0">
                <a:effectLst/>
                <a:latin typeface="FranklinGothic URW Light"/>
              </a:rPr>
              <a:t>P.08.0939.F, </a:t>
            </a:r>
            <a:r>
              <a:rPr lang="en-US" b="0" i="0" dirty="0">
                <a:effectLst/>
                <a:latin typeface="FranklinGothic URW Light"/>
              </a:rPr>
              <a:t>ECLI:BE:CASS:2008:ARR.20081210.6)</a:t>
            </a:r>
            <a:r>
              <a:rPr lang="nl-NL" dirty="0">
                <a:latin typeface="FranklinGothic URW Light"/>
              </a:rPr>
              <a:t>:</a:t>
            </a:r>
          </a:p>
          <a:p>
            <a:pPr lvl="1"/>
            <a:r>
              <a:rPr lang="nl-NL" dirty="0">
                <a:latin typeface="FranklinGothic URW Light"/>
              </a:rPr>
              <a:t>Zich melden als benadeelde partij (art. 5bis V.T. Sv.)</a:t>
            </a:r>
          </a:p>
          <a:p>
            <a:pPr lvl="1"/>
            <a:r>
              <a:rPr lang="nl-NL" dirty="0">
                <a:latin typeface="FranklinGothic URW Light"/>
              </a:rPr>
              <a:t>Burgerlijke partijstelling:</a:t>
            </a:r>
          </a:p>
          <a:p>
            <a:pPr lvl="2"/>
            <a:r>
              <a:rPr lang="nl-NL" dirty="0">
                <a:latin typeface="FranklinGothic URW Light"/>
              </a:rPr>
              <a:t>Klacht om strafvordering op gang te brengen</a:t>
            </a:r>
          </a:p>
          <a:p>
            <a:pPr lvl="2"/>
            <a:r>
              <a:rPr lang="nl-NL" dirty="0">
                <a:latin typeface="FranklinGothic URW Light"/>
              </a:rPr>
              <a:t>Bij voeging hangende een gerechtelijk onderzoek</a:t>
            </a:r>
          </a:p>
          <a:p>
            <a:pPr lvl="2"/>
            <a:r>
              <a:rPr lang="nl-NL" dirty="0">
                <a:latin typeface="FranklinGothic URW Light"/>
              </a:rPr>
              <a:t>Voor de bodemrechter in eerste aanleg (tot sluiting der debatten)</a:t>
            </a:r>
          </a:p>
          <a:p>
            <a:pPr lvl="1"/>
            <a:r>
              <a:rPr lang="nl-NL" dirty="0">
                <a:latin typeface="FranklinGothic URW Light"/>
              </a:rPr>
              <a:t>In bepaalde gevallen (faillissementsmisdrijven, bedrieglijk onvermogen, misbruik van vennootschapsgoederen) worden de curator en de rechter-commissaris door de PK ingelicht over een hangende strafvordering (art. XX.154 WER)</a:t>
            </a:r>
          </a:p>
          <a:p>
            <a:r>
              <a:rPr lang="nl-NL" dirty="0">
                <a:latin typeface="FranklinGothic URW Light"/>
              </a:rPr>
              <a:t>Gelet op voorgaande kan de curator </a:t>
            </a:r>
            <a:r>
              <a:rPr lang="nl-NL" u="sng" dirty="0">
                <a:latin typeface="FranklinGothic URW Light"/>
              </a:rPr>
              <a:t>niet</a:t>
            </a:r>
            <a:r>
              <a:rPr lang="nl-NL" dirty="0">
                <a:latin typeface="FranklinGothic URW Light"/>
              </a:rPr>
              <a:t>: </a:t>
            </a:r>
          </a:p>
          <a:p>
            <a:pPr lvl="1"/>
            <a:r>
              <a:rPr lang="nl-NL" dirty="0">
                <a:latin typeface="FranklinGothic URW Light"/>
              </a:rPr>
              <a:t>De strafrechtelijke verdediging van de RP waarnemen en dus evenmin een aanbod van het OM tot minnelijke schikking aanvaarden (</a:t>
            </a:r>
            <a:r>
              <a:rPr lang="it-IT" sz="1800" dirty="0">
                <a:effectLst/>
                <a:latin typeface="FranklinGothic URW Light"/>
                <a:ea typeface="MS Mincho" panose="02020609040205080304" pitchFamily="49" charset="-128"/>
                <a:cs typeface="Times New Roman" panose="02020603050405020304" pitchFamily="18" charset="0"/>
              </a:rPr>
              <a:t>Corr. Brussel 17 </a:t>
            </a:r>
            <a:r>
              <a:rPr lang="nl-NL" sz="1800" dirty="0">
                <a:effectLst/>
                <a:latin typeface="FranklinGothic URW Light"/>
                <a:ea typeface="MS Mincho" panose="02020609040205080304" pitchFamily="49" charset="-128"/>
                <a:cs typeface="Times New Roman" panose="02020603050405020304" pitchFamily="18" charset="0"/>
              </a:rPr>
              <a:t>februari</a:t>
            </a:r>
            <a:r>
              <a:rPr lang="it-IT" sz="1800" dirty="0">
                <a:effectLst/>
                <a:latin typeface="FranklinGothic URW Light"/>
                <a:ea typeface="MS Mincho" panose="02020609040205080304" pitchFamily="49" charset="-128"/>
                <a:cs typeface="Times New Roman" panose="02020603050405020304" pitchFamily="18" charset="0"/>
              </a:rPr>
              <a:t> 2012, </a:t>
            </a:r>
            <a:r>
              <a:rPr lang="it-IT" sz="1800" i="1" u="none" strike="noStrike" dirty="0">
                <a:effectLst/>
                <a:latin typeface="FranklinGothic URW Light"/>
                <a:ea typeface="MS Mincho" panose="02020609040205080304" pitchFamily="49" charset="-128"/>
                <a:cs typeface="Times New Roman" panose="02020603050405020304" pitchFamily="18" charset="0"/>
              </a:rPr>
              <a:t>Dr.pén.entr.</a:t>
            </a:r>
            <a:r>
              <a:rPr lang="it-IT" sz="1800" dirty="0">
                <a:effectLst/>
                <a:latin typeface="FranklinGothic URW Light"/>
                <a:ea typeface="MS Mincho" panose="02020609040205080304" pitchFamily="49" charset="-128"/>
                <a:cs typeface="Times New Roman" panose="02020603050405020304" pitchFamily="18" charset="0"/>
              </a:rPr>
              <a:t> 2013, 103</a:t>
            </a:r>
            <a:r>
              <a:rPr lang="nl-NL" dirty="0">
                <a:latin typeface="FranklinGothic URW Light"/>
              </a:rPr>
              <a:t>)</a:t>
            </a:r>
          </a:p>
          <a:p>
            <a:pPr lvl="1"/>
            <a:r>
              <a:rPr lang="nl-NL" dirty="0">
                <a:latin typeface="FranklinGothic URW Light"/>
              </a:rPr>
              <a:t>Optreden als LAH van de vervolgde RP (</a:t>
            </a:r>
            <a:r>
              <a:rPr lang="nl-BE" sz="1800" dirty="0">
                <a:effectLst/>
                <a:latin typeface="FranklinGothic URW Light"/>
                <a:ea typeface="MS Mincho" panose="02020609040205080304" pitchFamily="49" charset="-128"/>
                <a:cs typeface="Times New Roman" panose="02020603050405020304" pitchFamily="18" charset="0"/>
              </a:rPr>
              <a:t>Brussel 4 oktober 2011, </a:t>
            </a:r>
            <a:r>
              <a:rPr lang="nl-NL" sz="1800" i="1" u="none" strike="noStrike" dirty="0">
                <a:effectLst/>
                <a:latin typeface="FranklinGothic URW Light"/>
                <a:ea typeface="MS Mincho" panose="02020609040205080304" pitchFamily="49" charset="-128"/>
                <a:cs typeface="Times New Roman" panose="02020603050405020304" pitchFamily="18" charset="0"/>
              </a:rPr>
              <a:t>Dr.pén.entr.</a:t>
            </a:r>
            <a:r>
              <a:rPr lang="nl-BE" sz="1800" dirty="0">
                <a:effectLst/>
                <a:latin typeface="FranklinGothic URW Light"/>
                <a:ea typeface="MS Mincho" panose="02020609040205080304" pitchFamily="49" charset="-128"/>
                <a:cs typeface="Times New Roman" panose="02020603050405020304" pitchFamily="18" charset="0"/>
              </a:rPr>
              <a:t> 2011, 339</a:t>
            </a:r>
            <a:r>
              <a:rPr lang="nl-NL" dirty="0">
                <a:latin typeface="FranklinGothic URW Light"/>
              </a:rPr>
              <a:t>)</a:t>
            </a:r>
          </a:p>
          <a:p>
            <a:pPr lvl="1"/>
            <a:endParaRPr lang="nl-NL" dirty="0">
              <a:latin typeface="FranklinGothic URW Light"/>
            </a:endParaRPr>
          </a:p>
        </p:txBody>
      </p:sp>
      <p:sp>
        <p:nvSpPr>
          <p:cNvPr id="6" name="Tijdelijke aanduiding voor datum 5">
            <a:extLst>
              <a:ext uri="{FF2B5EF4-FFF2-40B4-BE49-F238E27FC236}">
                <a16:creationId xmlns:a16="http://schemas.microsoft.com/office/drawing/2014/main" id="{BB113E1E-86AE-17F2-C10F-2C68403B3CC0}"/>
              </a:ext>
            </a:extLst>
          </p:cNvPr>
          <p:cNvSpPr>
            <a:spLocks noGrp="1"/>
          </p:cNvSpPr>
          <p:nvPr>
            <p:ph type="dt" sz="half" idx="10"/>
          </p:nvPr>
        </p:nvSpPr>
        <p:spPr/>
        <p:txBody>
          <a:bodyPr/>
          <a:lstStyle/>
          <a:p>
            <a:fld id="{58378E5D-DC7D-4F68-B05B-2A5993124354}" type="datetime1">
              <a:rPr lang="nl-BE" smtClean="0"/>
              <a:t>23/09/2022</a:t>
            </a:fld>
            <a:endParaRPr lang="en-US" dirty="0">
              <a:latin typeface="Franklin Gothic Book" panose="020B0503020102020204" pitchFamily="34" charset="0"/>
            </a:endParaRPr>
          </a:p>
        </p:txBody>
      </p:sp>
      <p:sp>
        <p:nvSpPr>
          <p:cNvPr id="7" name="Tijdelijke aanduiding voor dianummer 3">
            <a:extLst>
              <a:ext uri="{FF2B5EF4-FFF2-40B4-BE49-F238E27FC236}">
                <a16:creationId xmlns:a16="http://schemas.microsoft.com/office/drawing/2014/main" id="{3DDCF2B8-5BC0-B7B9-4F0B-E6B2416278F2}"/>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8</a:t>
            </a:fld>
            <a:endParaRPr lang="nl-NL" sz="1200"/>
          </a:p>
        </p:txBody>
      </p:sp>
    </p:spTree>
    <p:extLst>
      <p:ext uri="{BB962C8B-B14F-4D97-AF65-F5344CB8AC3E}">
        <p14:creationId xmlns:p14="http://schemas.microsoft.com/office/powerpoint/2010/main" val="241768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Monopolie burgerlijke vordering voor de strafrechter</a:t>
            </a:r>
          </a:p>
        </p:txBody>
      </p:sp>
      <p:sp>
        <p:nvSpPr>
          <p:cNvPr id="4" name="Text Placeholder 3"/>
          <p:cNvSpPr>
            <a:spLocks noGrp="1"/>
          </p:cNvSpPr>
          <p:nvPr>
            <p:ph type="body" sz="quarter" idx="13"/>
          </p:nvPr>
        </p:nvSpPr>
        <p:spPr/>
        <p:txBody>
          <a:bodyPr/>
          <a:lstStyle/>
          <a:p>
            <a:r>
              <a:rPr lang="nl-NL" dirty="0">
                <a:latin typeface="FranklinGothic URW Light"/>
              </a:rPr>
              <a:t>Aandachtspunt 1: soms onoordeelkundige vordering van gans het passief wat leidt tot:</a:t>
            </a:r>
          </a:p>
          <a:p>
            <a:pPr lvl="1"/>
            <a:r>
              <a:rPr lang="nl-NL" dirty="0">
                <a:latin typeface="FranklinGothic URW Light"/>
              </a:rPr>
              <a:t>Afwijzing (soms)</a:t>
            </a:r>
          </a:p>
          <a:p>
            <a:pPr lvl="1"/>
            <a:r>
              <a:rPr lang="nl-NL" dirty="0">
                <a:latin typeface="FranklinGothic URW Light"/>
              </a:rPr>
              <a:t>Meestal tot toekenning van provisionele schadevergoeding van 1 € en vertraging in de afwikkeling van de procedure</a:t>
            </a:r>
          </a:p>
          <a:p>
            <a:pPr lvl="1"/>
            <a:r>
              <a:rPr lang="nl-NL" dirty="0">
                <a:latin typeface="FranklinGothic URW Light"/>
              </a:rPr>
              <a:t>Voorbeelden:</a:t>
            </a:r>
          </a:p>
          <a:p>
            <a:pPr lvl="2"/>
            <a:r>
              <a:rPr lang="nl-NL" dirty="0">
                <a:latin typeface="FranklinGothic URW Light"/>
              </a:rPr>
              <a:t>O.a. vervolging voor fraude bestaande in belasting</a:t>
            </a:r>
            <a:r>
              <a:rPr lang="nl-NL" i="1" dirty="0">
                <a:latin typeface="FranklinGothic URW Light"/>
              </a:rPr>
              <a:t>ontduiking</a:t>
            </a:r>
            <a:r>
              <a:rPr lang="nl-NL" dirty="0">
                <a:latin typeface="FranklinGothic URW Light"/>
              </a:rPr>
              <a:t> </a:t>
            </a:r>
            <a:r>
              <a:rPr lang="nl-NL" dirty="0">
                <a:latin typeface="FranklinGothic URW Light"/>
                <a:sym typeface="Wingdings" panose="05000000000000000000" pitchFamily="2" charset="2"/>
              </a:rPr>
              <a:t> heeft het vermogen van de gefailleerde als dusdanig niet aangetast (integendeel …)  een daarop gebaseerd BV moet worden afgewezen</a:t>
            </a:r>
          </a:p>
          <a:p>
            <a:pPr lvl="2"/>
            <a:r>
              <a:rPr lang="nl-NL" dirty="0">
                <a:latin typeface="FranklinGothic URW Light"/>
                <a:sym typeface="Wingdings" panose="05000000000000000000" pitchFamily="2" charset="2"/>
              </a:rPr>
              <a:t>Niet aangifte van faillissement binnen 1 maand na staking van betaling (art. XX.102 WER j° 489bis Sw.)  vereist correcte berekening:</a:t>
            </a:r>
          </a:p>
          <a:p>
            <a:pPr lvl="3"/>
            <a:r>
              <a:rPr lang="nl-NL" dirty="0">
                <a:latin typeface="FranklinGothic URW Light"/>
                <a:sym typeface="Wingdings" panose="05000000000000000000" pitchFamily="2" charset="2"/>
              </a:rPr>
              <a:t>In die periode:</a:t>
            </a:r>
          </a:p>
          <a:p>
            <a:pPr lvl="4"/>
            <a:r>
              <a:rPr lang="nl-NL" dirty="0">
                <a:latin typeface="FranklinGothic URW Light"/>
                <a:sym typeface="Wingdings" panose="05000000000000000000" pitchFamily="2" charset="2"/>
              </a:rPr>
              <a:t>Kunnen nog schulden betaald zijn;</a:t>
            </a:r>
          </a:p>
          <a:p>
            <a:pPr lvl="4"/>
            <a:r>
              <a:rPr lang="nl-NL" dirty="0">
                <a:latin typeface="FranklinGothic URW Light"/>
                <a:sym typeface="Wingdings" panose="05000000000000000000" pitchFamily="2" charset="2"/>
              </a:rPr>
              <a:t>Nieuwe schulden gemaakt zijn;</a:t>
            </a:r>
          </a:p>
          <a:p>
            <a:pPr lvl="3"/>
            <a:r>
              <a:rPr lang="nl-NL" dirty="0">
                <a:latin typeface="FranklinGothic URW Light"/>
                <a:sym typeface="Wingdings" panose="05000000000000000000" pitchFamily="2" charset="2"/>
              </a:rPr>
              <a:t>Plicht curator: in zoverre mogelijk correct berekenen of het passief zoals het bestond op het ogenblik van het voltrekken van het misdrijf wel groter is geworden mocht het faillissement tijdig zijn aangegeven</a:t>
            </a:r>
            <a:endParaRPr lang="nl-NL" dirty="0">
              <a:latin typeface="FranklinGothic URW Light"/>
            </a:endParaRPr>
          </a:p>
          <a:p>
            <a:pPr lvl="1"/>
            <a:endParaRPr lang="nl-NL" dirty="0">
              <a:latin typeface="FranklinGothic URW Light"/>
            </a:endParaRPr>
          </a:p>
        </p:txBody>
      </p:sp>
      <p:sp>
        <p:nvSpPr>
          <p:cNvPr id="6" name="Tijdelijke aanduiding voor datum 5">
            <a:extLst>
              <a:ext uri="{FF2B5EF4-FFF2-40B4-BE49-F238E27FC236}">
                <a16:creationId xmlns:a16="http://schemas.microsoft.com/office/drawing/2014/main" id="{F9DC4E44-8709-428C-735E-7CB65F8F8159}"/>
              </a:ext>
            </a:extLst>
          </p:cNvPr>
          <p:cNvSpPr>
            <a:spLocks noGrp="1"/>
          </p:cNvSpPr>
          <p:nvPr>
            <p:ph type="dt" sz="half" idx="10"/>
          </p:nvPr>
        </p:nvSpPr>
        <p:spPr/>
        <p:txBody>
          <a:bodyPr/>
          <a:lstStyle/>
          <a:p>
            <a:fld id="{DCCF1D35-9280-4719-BE07-23ABAF91D118}" type="datetime1">
              <a:rPr lang="nl-BE" smtClean="0"/>
              <a:t>23/09/2022</a:t>
            </a:fld>
            <a:endParaRPr lang="en-US" dirty="0">
              <a:latin typeface="Franklin Gothic Book" panose="020B0503020102020204" pitchFamily="34" charset="0"/>
            </a:endParaRPr>
          </a:p>
        </p:txBody>
      </p:sp>
      <p:sp>
        <p:nvSpPr>
          <p:cNvPr id="8" name="Tijdelijke aanduiding voor dianummer 3">
            <a:extLst>
              <a:ext uri="{FF2B5EF4-FFF2-40B4-BE49-F238E27FC236}">
                <a16:creationId xmlns:a16="http://schemas.microsoft.com/office/drawing/2014/main" id="{1E148ED2-E849-8713-206D-E79108B7F62A}"/>
              </a:ext>
            </a:extLst>
          </p:cNvPr>
          <p:cNvSpPr txBox="1">
            <a:spLocks/>
          </p:cNvSpPr>
          <p:nvPr/>
        </p:nvSpPr>
        <p:spPr>
          <a:xfrm>
            <a:off x="8610600" y="6378464"/>
            <a:ext cx="2743200" cy="343011"/>
          </a:xfrm>
          <a:prstGeom prst="rect">
            <a:avLst/>
          </a:prstGeom>
        </p:spPr>
        <p:txBody>
          <a:bodyPr/>
          <a:lstStyle>
            <a:defPPr>
              <a:defRPr lang="en-US"/>
            </a:defPPr>
            <a:lvl1pPr marL="0" algn="l" defTabSz="914400" rtl="0" eaLnBrk="1" latinLnBrk="0" hangingPunct="1">
              <a:defRPr sz="1800" kern="1200">
                <a:solidFill>
                  <a:srgbClr val="0F253A"/>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8FF561-C412-4D00-8348-8201C4A2C29E}" type="slidenum">
              <a:rPr lang="nl-NL" sz="1200" smtClean="0"/>
              <a:pPr algn="r"/>
              <a:t>9</a:t>
            </a:fld>
            <a:endParaRPr lang="nl-NL" sz="1200" dirty="0"/>
          </a:p>
        </p:txBody>
      </p:sp>
    </p:spTree>
    <p:extLst>
      <p:ext uri="{BB962C8B-B14F-4D97-AF65-F5344CB8AC3E}">
        <p14:creationId xmlns:p14="http://schemas.microsoft.com/office/powerpoint/2010/main" val="4129290486"/>
      </p:ext>
    </p:extLst>
  </p:cSld>
  <p:clrMapOvr>
    <a:masterClrMapping/>
  </p:clrMapOvr>
</p:sld>
</file>

<file path=ppt/theme/theme1.xml><?xml version="1.0" encoding="utf-8"?>
<a:theme xmlns:a="http://schemas.openxmlformats.org/drawingml/2006/main" name="Office Theme">
  <a:themeElements>
    <a:clrScheme name="Aangepast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5586</Words>
  <Application>Microsoft Office PowerPoint</Application>
  <PresentationFormat>Breedbeeld</PresentationFormat>
  <Paragraphs>665</Paragraphs>
  <Slides>56</Slides>
  <Notes>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56</vt:i4>
      </vt:variant>
    </vt:vector>
  </HeadingPairs>
  <TitlesOfParts>
    <vt:vector size="66" baseType="lpstr">
      <vt:lpstr>AppleSymbols</vt:lpstr>
      <vt:lpstr>Arial</vt:lpstr>
      <vt:lpstr>Calibri</vt:lpstr>
      <vt:lpstr>Courier New</vt:lpstr>
      <vt:lpstr>Franklin Gothic Book</vt:lpstr>
      <vt:lpstr>FranklinGothic URW Book</vt:lpstr>
      <vt:lpstr>FranklinGothic URW Demi</vt:lpstr>
      <vt:lpstr>FranklinGothic URW Light</vt:lpstr>
      <vt:lpstr>Wingdings</vt:lpstr>
      <vt:lpstr>Office Theme</vt:lpstr>
      <vt:lpstr>PowerPoint-presentatie</vt:lpstr>
      <vt:lpstr>Potentiële misdrijven en het risico op strafrechtelijke verantwoordelijkheid van de curator</vt:lpstr>
      <vt:lpstr>Inhoudstafel </vt:lpstr>
      <vt:lpstr>PowerPoint-presentatie</vt:lpstr>
      <vt:lpstr>Inleiding</vt:lpstr>
      <vt:lpstr>PowerPoint-presentatie</vt:lpstr>
      <vt:lpstr>Informatie-uitwisseling</vt:lpstr>
      <vt:lpstr>Monopolie burgerlijke vordering voor de strafrechter</vt:lpstr>
      <vt:lpstr>Monopolie burgerlijke vordering voor de strafrechter</vt:lpstr>
      <vt:lpstr>Monopolie burgerlijke vordering voor de strafrechter</vt:lpstr>
      <vt:lpstr>PowerPoint-presentatie</vt:lpstr>
      <vt:lpstr>Specifiek misdrijf – ontrouw in het beheer (art. 489sexies Sw.)</vt:lpstr>
      <vt:lpstr>Specifiek misdrijf – ontrouw in het beheer (art. 489sexies Sw.)</vt:lpstr>
      <vt:lpstr>Specifiek misdrijf – ontrouw in het beheer (art. 489sexies Sw.) </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PowerPoint-presentatie</vt:lpstr>
      <vt:lpstr>PowerPoint-presentatie</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Misdrijven uit het strafwetboek</vt:lpstr>
      <vt:lpstr>Strafbaar deelnemen</vt:lpstr>
      <vt:lpstr>Strafbaar deelnemen</vt:lpstr>
      <vt:lpstr>Strafbaar deelnemen</vt:lpstr>
      <vt:lpstr>Misdrijven verbonden aan de verderzetting van de exploitatie</vt:lpstr>
      <vt:lpstr>Vragen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Benjamin Quanjard</cp:lastModifiedBy>
  <cp:revision>129</cp:revision>
  <cp:lastPrinted>2022-09-07T12:14:32Z</cp:lastPrinted>
  <dcterms:created xsi:type="dcterms:W3CDTF">2016-11-16T16:35:27Z</dcterms:created>
  <dcterms:modified xsi:type="dcterms:W3CDTF">2022-09-23T08:29:19Z</dcterms:modified>
</cp:coreProperties>
</file>